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Quicksand" panose="020B0604020202020204" charset="0"/>
      <p:regular r:id="rId21"/>
      <p:bold r:id="rId22"/>
    </p:embeddedFont>
    <p:embeddedFont>
      <p:font typeface="Ubuntu" panose="020B0504030602030204" pitchFamily="34"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835274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Hi, everyone! [introduce ourselves]</a:t>
            </a:r>
          </a:p>
          <a:p>
            <a:pPr lvl="0">
              <a:spcBef>
                <a:spcPts val="0"/>
              </a:spcBef>
              <a:buNone/>
            </a:pPr>
            <a:r>
              <a:rPr lang="en"/>
              <a:t>In this talk, we’d like to share updates from the Software Preservation Network and invite you all to get involved.</a:t>
            </a:r>
          </a:p>
        </p:txBody>
      </p:sp>
    </p:spTree>
    <p:extLst>
      <p:ext uri="{BB962C8B-B14F-4D97-AF65-F5344CB8AC3E}">
        <p14:creationId xmlns:p14="http://schemas.microsoft.com/office/powerpoint/2010/main" val="192623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Gaps include the need for data about which institutions are preserving software, for research about policy, researcher use cases, ethics, metadata, and quality, among others.</a:t>
            </a:r>
          </a:p>
        </p:txBody>
      </p:sp>
    </p:spTree>
    <p:extLst>
      <p:ext uri="{BB962C8B-B14F-4D97-AF65-F5344CB8AC3E}">
        <p14:creationId xmlns:p14="http://schemas.microsoft.com/office/powerpoint/2010/main" val="80795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With these gaps in mind, the Working Group will create template research instruments that individuals could use to gather data about software preservation in their local organizations or communities. The individuals will be encouraged to contribute their data back to the SPN Research Working Group, who will analyze the data in aggregate and attempt to map the landscape of software preservation over time.</a:t>
            </a:r>
          </a:p>
        </p:txBody>
      </p:sp>
    </p:spTree>
    <p:extLst>
      <p:ext uri="{BB962C8B-B14F-4D97-AF65-F5344CB8AC3E}">
        <p14:creationId xmlns:p14="http://schemas.microsoft.com/office/powerpoint/2010/main" val="1263964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Metadata Group’s recent work includes conducting a survey about metadata practices used in software preservation and developing a crosswalk of software metadata ontologies.</a:t>
            </a:r>
          </a:p>
        </p:txBody>
      </p:sp>
    </p:spTree>
    <p:extLst>
      <p:ext uri="{BB962C8B-B14F-4D97-AF65-F5344CB8AC3E}">
        <p14:creationId xmlns:p14="http://schemas.microsoft.com/office/powerpoint/2010/main" val="260311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Communication Group has been publishing blog posts and tweeting -- follow us at SoftPresNetwork!</a:t>
            </a:r>
          </a:p>
        </p:txBody>
      </p:sp>
    </p:spTree>
    <p:extLst>
      <p:ext uri="{BB962C8B-B14F-4D97-AF65-F5344CB8AC3E}">
        <p14:creationId xmlns:p14="http://schemas.microsoft.com/office/powerpoint/2010/main" val="3076300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Technical Infrastructure Group is exploring the creation of “reference implementations” of operating systems and the feasibility of potential technology solutions SPN might pursue.</a:t>
            </a:r>
          </a:p>
        </p:txBody>
      </p:sp>
    </p:spTree>
    <p:extLst>
      <p:ext uri="{BB962C8B-B14F-4D97-AF65-F5344CB8AC3E}">
        <p14:creationId xmlns:p14="http://schemas.microsoft.com/office/powerpoint/2010/main" val="1856868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Legal/Policy Group has been working with Harvard’s Cyberlaw Clinic and other legal experts in the library world to conduct case law research, develop use cases, and engage in advocacy around copyright issues.</a:t>
            </a:r>
          </a:p>
        </p:txBody>
      </p:sp>
    </p:spTree>
    <p:extLst>
      <p:ext uri="{BB962C8B-B14F-4D97-AF65-F5344CB8AC3E}">
        <p14:creationId xmlns:p14="http://schemas.microsoft.com/office/powerpoint/2010/main" val="1932093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Documentation Group set up our Open Science Framework repo -- check it out!</a:t>
            </a:r>
          </a:p>
        </p:txBody>
      </p:sp>
    </p:spTree>
    <p:extLst>
      <p:ext uri="{BB962C8B-B14F-4D97-AF65-F5344CB8AC3E}">
        <p14:creationId xmlns:p14="http://schemas.microsoft.com/office/powerpoint/2010/main" val="3281838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Governance group is developing organizational and funding models for SPN, towards the goal of a more formal governance framework.</a:t>
            </a:r>
          </a:p>
        </p:txBody>
      </p:sp>
    </p:spTree>
    <p:extLst>
      <p:ext uri="{BB962C8B-B14F-4D97-AF65-F5344CB8AC3E}">
        <p14:creationId xmlns:p14="http://schemas.microsoft.com/office/powerpoint/2010/main" val="2088459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toolkit is a big exciting project, so we’re recruiting additional team members! If you’re interested in working on the Research Toolkit or any of the Working Group projects or providing input, we’d love it if you would get in touch with us!</a:t>
            </a:r>
          </a:p>
        </p:txBody>
      </p:sp>
    </p:spTree>
    <p:extLst>
      <p:ext uri="{BB962C8B-B14F-4D97-AF65-F5344CB8AC3E}">
        <p14:creationId xmlns:p14="http://schemas.microsoft.com/office/powerpoint/2010/main" val="177878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 mission of the Software Preservation Network (affectionately known as SPN) is to preserve software through community engagement, infrastructure support, and knowledge generation. SPN coordinates software preservation efforts and brings together stakeholders from many different disciplines and perspectives.</a:t>
            </a:r>
          </a:p>
        </p:txBody>
      </p:sp>
    </p:spTree>
    <p:extLst>
      <p:ext uri="{BB962C8B-B14F-4D97-AF65-F5344CB8AC3E}">
        <p14:creationId xmlns:p14="http://schemas.microsoft.com/office/powerpoint/2010/main" val="335327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Jessica Meyerson, Carlos Ovalle, and Zach Vowell introduced SPN during a presentation at SAA in 2014, conducted a study in 2015, and organized a forum at SAA in 2016 -- a roadmap emerged out of that forum, as well as several community-driven working groups.</a:t>
            </a:r>
          </a:p>
        </p:txBody>
      </p:sp>
    </p:spTree>
    <p:extLst>
      <p:ext uri="{BB962C8B-B14F-4D97-AF65-F5344CB8AC3E}">
        <p14:creationId xmlns:p14="http://schemas.microsoft.com/office/powerpoint/2010/main" val="3806680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There are currently 7 active working groups in the SPN.  We’d like to share quick updates from two of the Working Groups, but our slides also cover updates from the other five groups in case you’re interested in looking at them on your own (they’re up on our OSF site, which is the link in the bottom corner of the slides and we’ll have a direct link to the slides at the end).</a:t>
            </a:r>
          </a:p>
        </p:txBody>
      </p:sp>
    </p:spTree>
    <p:extLst>
      <p:ext uri="{BB962C8B-B14F-4D97-AF65-F5344CB8AC3E}">
        <p14:creationId xmlns:p14="http://schemas.microsoft.com/office/powerpoint/2010/main" val="2138833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chemeClr val="dk1"/>
                </a:solidFill>
              </a:rPr>
              <a:t>Curation Readiness recently published a set of use cases to explore curation strategies for making software accessible, preservable and useable. They are seeking additional use cases, so please get in touch if you’d like to submit one.</a:t>
            </a:r>
          </a:p>
          <a:p>
            <a:pPr lvl="0" rtl="0">
              <a:spcBef>
                <a:spcPts val="0"/>
              </a:spcBef>
              <a:buNone/>
            </a:pPr>
            <a:endParaRPr>
              <a:solidFill>
                <a:schemeClr val="dk1"/>
              </a:solidFill>
            </a:endParaRPr>
          </a:p>
        </p:txBody>
      </p:sp>
    </p:spTree>
    <p:extLst>
      <p:ext uri="{BB962C8B-B14F-4D97-AF65-F5344CB8AC3E}">
        <p14:creationId xmlns:p14="http://schemas.microsoft.com/office/powerpoint/2010/main" val="396049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solidFill>
                <a:schemeClr val="dk1"/>
              </a:solidFill>
            </a:endParaRPr>
          </a:p>
          <a:p>
            <a:pPr lvl="0" rtl="0">
              <a:spcBef>
                <a:spcPts val="0"/>
              </a:spcBef>
              <a:buNone/>
            </a:pPr>
            <a:endParaRPr>
              <a:solidFill>
                <a:schemeClr val="dk1"/>
              </a:solidFill>
            </a:endParaRPr>
          </a:p>
        </p:txBody>
      </p:sp>
    </p:spTree>
    <p:extLst>
      <p:ext uri="{BB962C8B-B14F-4D97-AF65-F5344CB8AC3E}">
        <p14:creationId xmlns:p14="http://schemas.microsoft.com/office/powerpoint/2010/main" val="1258314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chemeClr val="dk1"/>
                </a:solidFill>
              </a:rPr>
              <a:t>The Research Group facilitates projects that bring individuals and organizations with diverse perspectives together to document and analyze the landscape of software preservation and access. We aim to develop frameworks for sustainable, transparent, community-based research and to advocate for innovative models of research that accelerates practice.</a:t>
            </a:r>
          </a:p>
          <a:p>
            <a:pPr lvl="0">
              <a:spcBef>
                <a:spcPts val="0"/>
              </a:spcBef>
              <a:buClr>
                <a:schemeClr val="dk1"/>
              </a:buClr>
              <a:buSzPct val="100000"/>
              <a:buFont typeface="Arial"/>
              <a:buNone/>
            </a:pPr>
            <a:endParaRPr>
              <a:solidFill>
                <a:schemeClr val="dk1"/>
              </a:solidFill>
            </a:endParaRPr>
          </a:p>
          <a:p>
            <a:pPr lvl="0" rtl="0">
              <a:spcBef>
                <a:spcPts val="0"/>
              </a:spcBef>
              <a:buNone/>
            </a:pPr>
            <a:endParaRPr>
              <a:solidFill>
                <a:schemeClr val="dk1"/>
              </a:solidFill>
            </a:endParaRPr>
          </a:p>
        </p:txBody>
      </p:sp>
    </p:spTree>
    <p:extLst>
      <p:ext uri="{BB962C8B-B14F-4D97-AF65-F5344CB8AC3E}">
        <p14:creationId xmlns:p14="http://schemas.microsoft.com/office/powerpoint/2010/main" val="2245187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solidFill>
                  <a:schemeClr val="dk1"/>
                </a:solidFill>
              </a:rPr>
              <a:t>Over the past few months, Research has been collaborating on an ontology of research questions related to software preservation, along with citations for existing research that explores each question. The ontology is not meant to be a comprehensive listing of all research in the software preservation domain; rather, it’s intended to offer an entrance point into selected research and to empower the Working Group to identify gaps where additional research could be done.</a:t>
            </a:r>
          </a:p>
          <a:p>
            <a:pPr lvl="0" rtl="0">
              <a:spcBef>
                <a:spcPts val="0"/>
              </a:spcBef>
              <a:buNone/>
            </a:pPr>
            <a:r>
              <a:rPr lang="en">
                <a:solidFill>
                  <a:schemeClr val="dk1"/>
                </a:solidFill>
              </a:rPr>
              <a:t>The ontology clusters software preservation research questions into several large categories, including definitions, who and what, why...</a:t>
            </a:r>
          </a:p>
          <a:p>
            <a:pPr lvl="0" rtl="0">
              <a:spcBef>
                <a:spcPts val="0"/>
              </a:spcBef>
              <a:buNone/>
            </a:pPr>
            <a:endParaRPr>
              <a:solidFill>
                <a:schemeClr val="dk1"/>
              </a:solidFill>
            </a:endParaRPr>
          </a:p>
        </p:txBody>
      </p:sp>
    </p:spTree>
    <p:extLst>
      <p:ext uri="{BB962C8B-B14F-4D97-AF65-F5344CB8AC3E}">
        <p14:creationId xmlns:p14="http://schemas.microsoft.com/office/powerpoint/2010/main" val="341867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...and how. We identified several gaps in the existing research landscape, where additional research would be very beneficial to the community.</a:t>
            </a:r>
          </a:p>
        </p:txBody>
      </p:sp>
    </p:spTree>
    <p:extLst>
      <p:ext uri="{BB962C8B-B14F-4D97-AF65-F5344CB8AC3E}">
        <p14:creationId xmlns:p14="http://schemas.microsoft.com/office/powerpoint/2010/main" val="330996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osf.io/a7uea/"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doi.org/10.17605/OSF.IO/8RZ9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doi.org/10.17605/OSF.IO/8RZ9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06750" y="3325850"/>
            <a:ext cx="8520600" cy="1647900"/>
          </a:xfrm>
          <a:prstGeom prst="rect">
            <a:avLst/>
          </a:prstGeom>
        </p:spPr>
        <p:txBody>
          <a:bodyPr lIns="91425" tIns="91425" rIns="91425" bIns="91425" anchor="b" anchorCtr="0">
            <a:noAutofit/>
          </a:bodyPr>
          <a:lstStyle/>
          <a:p>
            <a:pPr lvl="0">
              <a:spcBef>
                <a:spcPts val="0"/>
              </a:spcBef>
              <a:buNone/>
            </a:pPr>
            <a:r>
              <a:rPr lang="en" sz="2400">
                <a:latin typeface="Quicksand"/>
                <a:ea typeface="Quicksand"/>
                <a:cs typeface="Quicksand"/>
                <a:sym typeface="Quicksand"/>
              </a:rPr>
              <a:t>Software Preservation:</a:t>
            </a:r>
          </a:p>
          <a:p>
            <a:pPr lvl="0">
              <a:spcBef>
                <a:spcPts val="0"/>
              </a:spcBef>
              <a:buNone/>
            </a:pPr>
            <a:r>
              <a:rPr lang="en" sz="2400">
                <a:latin typeface="Quicksand"/>
                <a:ea typeface="Quicksand"/>
                <a:cs typeface="Quicksand"/>
                <a:sym typeface="Quicksand"/>
              </a:rPr>
              <a:t>Building a Community of Research Practitioners</a:t>
            </a:r>
          </a:p>
          <a:p>
            <a:pPr lvl="0">
              <a:spcBef>
                <a:spcPts val="0"/>
              </a:spcBef>
              <a:buNone/>
            </a:pPr>
            <a:r>
              <a:rPr lang="en" sz="1800">
                <a:latin typeface="Quicksand"/>
                <a:ea typeface="Quicksand"/>
                <a:cs typeface="Quicksand"/>
                <a:sym typeface="Quicksand"/>
              </a:rPr>
              <a:t>Alexandra Chassanoff and Wendy Hagenmaier</a:t>
            </a:r>
          </a:p>
          <a:p>
            <a:pPr lvl="0">
              <a:spcBef>
                <a:spcPts val="0"/>
              </a:spcBef>
              <a:buNone/>
            </a:pPr>
            <a:r>
              <a:rPr lang="en" sz="1800">
                <a:latin typeface="Quicksand"/>
                <a:ea typeface="Quicksand"/>
                <a:cs typeface="Quicksand"/>
                <a:sym typeface="Quicksand"/>
              </a:rPr>
              <a:t>Society of American Archivists Research Forum</a:t>
            </a:r>
          </a:p>
          <a:p>
            <a:pPr lvl="0" rtl="0">
              <a:spcBef>
                <a:spcPts val="0"/>
              </a:spcBef>
              <a:buNone/>
            </a:pPr>
            <a:r>
              <a:rPr lang="en" sz="1800">
                <a:latin typeface="Quicksand"/>
                <a:ea typeface="Quicksand"/>
                <a:cs typeface="Quicksand"/>
                <a:sym typeface="Quicksand"/>
              </a:rPr>
              <a:t>July 25th, 2017</a:t>
            </a:r>
          </a:p>
        </p:txBody>
      </p:sp>
      <p:pic>
        <p:nvPicPr>
          <p:cNvPr id="55" name="Shape 55" descr="spn_logo-01-1024x328.jpg"/>
          <p:cNvPicPr preferRelativeResize="0"/>
          <p:nvPr/>
        </p:nvPicPr>
        <p:blipFill>
          <a:blip r:embed="rId3">
            <a:alphaModFix/>
          </a:blip>
          <a:stretch>
            <a:fillRect/>
          </a:stretch>
        </p:blipFill>
        <p:spPr>
          <a:xfrm>
            <a:off x="216187" y="535400"/>
            <a:ext cx="8711626" cy="2790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2400">
                <a:solidFill>
                  <a:srgbClr val="35515C"/>
                </a:solidFill>
                <a:latin typeface="Quicksand"/>
                <a:ea typeface="Quicksand"/>
                <a:cs typeface="Quicksand"/>
                <a:sym typeface="Quicksand"/>
              </a:rPr>
              <a:t>Ontology of Software Preservation Research Questions: https://osf.io/3jpqp/</a:t>
            </a:r>
          </a:p>
        </p:txBody>
      </p:sp>
      <p:sp>
        <p:nvSpPr>
          <p:cNvPr id="132" name="Shape 132"/>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marR="0" lvl="0" algn="l" rtl="0">
              <a:lnSpc>
                <a:spcPct val="115000"/>
              </a:lnSpc>
              <a:spcBef>
                <a:spcPts val="0"/>
              </a:spcBef>
              <a:spcAft>
                <a:spcPts val="0"/>
              </a:spcAft>
              <a:buNone/>
            </a:pPr>
            <a:r>
              <a:rPr lang="en" sz="1600" b="1">
                <a:latin typeface="Ubuntu"/>
                <a:ea typeface="Ubuntu"/>
                <a:cs typeface="Ubuntu"/>
                <a:sym typeface="Ubuntu"/>
              </a:rPr>
              <a:t>Gaps in Existing Research:</a:t>
            </a:r>
          </a:p>
          <a:p>
            <a:pPr marL="457200" marR="0" lvl="0" indent="-330200" algn="l" rtl="0">
              <a:lnSpc>
                <a:spcPct val="115000"/>
              </a:lnSpc>
              <a:spcBef>
                <a:spcPts val="0"/>
              </a:spcBef>
              <a:spcAft>
                <a:spcPts val="0"/>
              </a:spcAft>
              <a:buSzPct val="100000"/>
              <a:buFont typeface="Ubuntu"/>
              <a:buChar char="●"/>
            </a:pPr>
            <a:r>
              <a:rPr lang="en" sz="1600">
                <a:latin typeface="Ubuntu"/>
                <a:ea typeface="Ubuntu"/>
                <a:cs typeface="Ubuntu"/>
                <a:sym typeface="Ubuntu"/>
              </a:rPr>
              <a:t>Need for data about which institutions are preserving software</a:t>
            </a:r>
          </a:p>
          <a:p>
            <a:pPr marL="457200" marR="0" lvl="0" indent="-330200" algn="l" rtl="0">
              <a:lnSpc>
                <a:spcPct val="115000"/>
              </a:lnSpc>
              <a:spcBef>
                <a:spcPts val="0"/>
              </a:spcBef>
              <a:spcAft>
                <a:spcPts val="0"/>
              </a:spcAft>
              <a:buSzPct val="100000"/>
              <a:buFont typeface="Ubuntu"/>
              <a:buChar char="●"/>
            </a:pPr>
            <a:r>
              <a:rPr lang="en" sz="1600">
                <a:latin typeface="Ubuntu"/>
                <a:ea typeface="Ubuntu"/>
                <a:cs typeface="Ubuntu"/>
                <a:sym typeface="Ubuntu"/>
              </a:rPr>
              <a:t>Need for research into (international and national) policy surrounding software preservation</a:t>
            </a:r>
          </a:p>
          <a:p>
            <a:pPr marL="457200" marR="0" lvl="0" indent="-330200" algn="l" rtl="0">
              <a:lnSpc>
                <a:spcPct val="115000"/>
              </a:lnSpc>
              <a:spcBef>
                <a:spcPts val="0"/>
              </a:spcBef>
              <a:spcAft>
                <a:spcPts val="0"/>
              </a:spcAft>
              <a:buSzPct val="100000"/>
              <a:buFont typeface="Ubuntu"/>
              <a:buChar char="●"/>
            </a:pPr>
            <a:r>
              <a:rPr lang="en" sz="1600">
                <a:latin typeface="Ubuntu"/>
                <a:ea typeface="Ubuntu"/>
                <a:cs typeface="Ubuntu"/>
                <a:sym typeface="Ubuntu"/>
              </a:rPr>
              <a:t>How are researchers using software in archival institutions to ask new questions or find new answers to old questions?</a:t>
            </a:r>
          </a:p>
          <a:p>
            <a:pPr marL="457200" marR="0" lvl="0" indent="-330200" algn="l" rtl="0">
              <a:lnSpc>
                <a:spcPct val="115000"/>
              </a:lnSpc>
              <a:spcBef>
                <a:spcPts val="0"/>
              </a:spcBef>
              <a:spcAft>
                <a:spcPts val="0"/>
              </a:spcAft>
              <a:buSzPct val="100000"/>
              <a:buFont typeface="Ubuntu"/>
              <a:buChar char="●"/>
            </a:pPr>
            <a:r>
              <a:rPr lang="en" sz="1600">
                <a:latin typeface="Ubuntu"/>
                <a:ea typeface="Ubuntu"/>
                <a:cs typeface="Ubuntu"/>
                <a:sym typeface="Ubuntu"/>
              </a:rPr>
              <a:t>Need for additional exploration of ethical issues surrounding software preservation</a:t>
            </a:r>
          </a:p>
          <a:p>
            <a:pPr marL="457200" marR="0" lvl="0" indent="-330200" algn="l" rtl="0">
              <a:lnSpc>
                <a:spcPct val="115000"/>
              </a:lnSpc>
              <a:spcBef>
                <a:spcPts val="0"/>
              </a:spcBef>
              <a:spcAft>
                <a:spcPts val="0"/>
              </a:spcAft>
              <a:buSzPct val="100000"/>
              <a:buFont typeface="Ubuntu"/>
              <a:buChar char="●"/>
            </a:pPr>
            <a:r>
              <a:rPr lang="en" sz="1600">
                <a:latin typeface="Ubuntu"/>
                <a:ea typeface="Ubuntu"/>
                <a:cs typeface="Ubuntu"/>
                <a:sym typeface="Ubuntu"/>
              </a:rPr>
              <a:t>Need for additional exploration of metadata best practices</a:t>
            </a:r>
          </a:p>
          <a:p>
            <a:pPr marL="457200" marR="0" lvl="0" indent="-330200" algn="l" rtl="0">
              <a:lnSpc>
                <a:spcPct val="115000"/>
              </a:lnSpc>
              <a:spcBef>
                <a:spcPts val="0"/>
              </a:spcBef>
              <a:spcAft>
                <a:spcPts val="0"/>
              </a:spcAft>
              <a:buSzPct val="100000"/>
              <a:buFont typeface="Ubuntu"/>
              <a:buChar char="●"/>
            </a:pPr>
            <a:r>
              <a:rPr lang="en" sz="1600">
                <a:latin typeface="Ubuntu"/>
                <a:ea typeface="Ubuntu"/>
                <a:cs typeface="Ubuntu"/>
                <a:sym typeface="Ubuntu"/>
              </a:rPr>
              <a:t>Need for additional work to develop measures of preservation quality</a:t>
            </a:r>
          </a:p>
          <a:p>
            <a:pPr lvl="0" algn="l" rtl="0">
              <a:lnSpc>
                <a:spcPct val="115000"/>
              </a:lnSpc>
              <a:spcBef>
                <a:spcPts val="0"/>
              </a:spcBef>
              <a:buClr>
                <a:schemeClr val="dk1"/>
              </a:buClr>
              <a:buSzPct val="61111"/>
              <a:buFont typeface="Arial"/>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endParaRPr sz="1800">
              <a:latin typeface="Ubuntu"/>
              <a:ea typeface="Ubuntu"/>
              <a:cs typeface="Ubuntu"/>
              <a:sym typeface="Ubuntu"/>
            </a:endParaRPr>
          </a:p>
          <a:p>
            <a:pPr lvl="0" rtl="0">
              <a:lnSpc>
                <a:spcPct val="115000"/>
              </a:lnSpc>
              <a:spcBef>
                <a:spcPts val="0"/>
              </a:spcBef>
              <a:buNone/>
            </a:pPr>
            <a:endParaRPr sz="2400">
              <a:solidFill>
                <a:srgbClr val="7C7C7C"/>
              </a:solidFill>
              <a:latin typeface="Ubuntu"/>
              <a:ea typeface="Ubuntu"/>
              <a:cs typeface="Ubuntu"/>
              <a:sym typeface="Ubuntu"/>
            </a:endParaRPr>
          </a:p>
        </p:txBody>
      </p:sp>
      <p:sp>
        <p:nvSpPr>
          <p:cNvPr id="133" name="Shape 133"/>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ctrTitle"/>
          </p:nvPr>
        </p:nvSpPr>
        <p:spPr>
          <a:xfrm>
            <a:off x="254125" y="410075"/>
            <a:ext cx="8520600" cy="516000"/>
          </a:xfrm>
          <a:prstGeom prst="rect">
            <a:avLst/>
          </a:prstGeom>
        </p:spPr>
        <p:txBody>
          <a:bodyPr lIns="91425" tIns="91425" rIns="91425" bIns="91425" anchor="b" anchorCtr="0">
            <a:noAutofit/>
          </a:bodyPr>
          <a:lstStyle/>
          <a:p>
            <a:pPr lvl="0" algn="l" rtl="0">
              <a:spcBef>
                <a:spcPts val="0"/>
              </a:spcBef>
              <a:buNone/>
            </a:pPr>
            <a:r>
              <a:rPr lang="en" sz="2400">
                <a:solidFill>
                  <a:srgbClr val="35515C"/>
                </a:solidFill>
                <a:latin typeface="Quicksand"/>
                <a:ea typeface="Quicksand"/>
                <a:cs typeface="Quicksand"/>
                <a:sym typeface="Quicksand"/>
              </a:rPr>
              <a:t>Next Steps: Developing A Research Toolkit (we want you!)</a:t>
            </a:r>
          </a:p>
        </p:txBody>
      </p:sp>
      <p:sp>
        <p:nvSpPr>
          <p:cNvPr id="139" name="Shape 139"/>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marL="457200" marR="0" lvl="0" indent="-342900" algn="l" rtl="0">
              <a:lnSpc>
                <a:spcPct val="115000"/>
              </a:lnSpc>
              <a:spcBef>
                <a:spcPts val="0"/>
              </a:spcBef>
              <a:spcAft>
                <a:spcPts val="0"/>
              </a:spcAft>
              <a:buSzPct val="100000"/>
              <a:buFont typeface="Ubuntu"/>
              <a:buChar char="●"/>
            </a:pPr>
            <a:r>
              <a:rPr lang="en" sz="1800">
                <a:latin typeface="Ubuntu"/>
                <a:ea typeface="Ubuntu"/>
                <a:cs typeface="Ubuntu"/>
                <a:sym typeface="Ubuntu"/>
              </a:rPr>
              <a:t>A set of templates and research instruments that individuals can use to gather data about software preservation in their local organization or community</a:t>
            </a:r>
          </a:p>
          <a:p>
            <a:pPr marR="0" lvl="0" algn="l" rtl="0">
              <a:lnSpc>
                <a:spcPct val="115000"/>
              </a:lnSpc>
              <a:spcBef>
                <a:spcPts val="0"/>
              </a:spcBef>
              <a:spcAft>
                <a:spcPts val="0"/>
              </a:spcAft>
              <a:buNone/>
            </a:pPr>
            <a:endParaRPr sz="1800">
              <a:latin typeface="Ubuntu"/>
              <a:ea typeface="Ubuntu"/>
              <a:cs typeface="Ubuntu"/>
              <a:sym typeface="Ubuntu"/>
            </a:endParaRPr>
          </a:p>
          <a:p>
            <a:pPr marL="457200" marR="0" lvl="0" indent="-342900" algn="l" rtl="0">
              <a:lnSpc>
                <a:spcPct val="115000"/>
              </a:lnSpc>
              <a:spcBef>
                <a:spcPts val="0"/>
              </a:spcBef>
              <a:spcAft>
                <a:spcPts val="0"/>
              </a:spcAft>
              <a:buSzPct val="100000"/>
              <a:buFont typeface="Ubuntu"/>
              <a:buChar char="●"/>
            </a:pPr>
            <a:r>
              <a:rPr lang="en" sz="1800">
                <a:latin typeface="Ubuntu"/>
                <a:ea typeface="Ubuntu"/>
                <a:cs typeface="Ubuntu"/>
                <a:sym typeface="Ubuntu"/>
              </a:rPr>
              <a:t>Individuals will be encouraged to contribute their data back to SPN</a:t>
            </a:r>
          </a:p>
          <a:p>
            <a:pPr marR="0" lvl="0" algn="l" rtl="0">
              <a:lnSpc>
                <a:spcPct val="115000"/>
              </a:lnSpc>
              <a:spcBef>
                <a:spcPts val="0"/>
              </a:spcBef>
              <a:spcAft>
                <a:spcPts val="0"/>
              </a:spcAft>
              <a:buNone/>
            </a:pPr>
            <a:endParaRPr sz="1800">
              <a:latin typeface="Ubuntu"/>
              <a:ea typeface="Ubuntu"/>
              <a:cs typeface="Ubuntu"/>
              <a:sym typeface="Ubuntu"/>
            </a:endParaRPr>
          </a:p>
          <a:p>
            <a:pPr marL="457200" marR="0" lvl="0" indent="-342900" algn="l" rtl="0">
              <a:lnSpc>
                <a:spcPct val="115000"/>
              </a:lnSpc>
              <a:spcBef>
                <a:spcPts val="0"/>
              </a:spcBef>
              <a:spcAft>
                <a:spcPts val="0"/>
              </a:spcAft>
              <a:buSzPct val="100000"/>
              <a:buFont typeface="Ubuntu"/>
              <a:buChar char="●"/>
            </a:pPr>
            <a:r>
              <a:rPr lang="en" sz="1800">
                <a:latin typeface="Ubuntu"/>
                <a:ea typeface="Ubuntu"/>
                <a:cs typeface="Ubuntu"/>
                <a:sym typeface="Ubuntu"/>
              </a:rPr>
              <a:t>The Working Group will analyze the data in aggregate and map the landscape of software preservation over time</a:t>
            </a:r>
          </a:p>
        </p:txBody>
      </p:sp>
      <p:sp>
        <p:nvSpPr>
          <p:cNvPr id="140" name="Shape 140"/>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400">
                <a:solidFill>
                  <a:srgbClr val="35515C"/>
                </a:solidFill>
                <a:latin typeface="Quicksand"/>
                <a:ea typeface="Quicksand"/>
                <a:cs typeface="Quicksand"/>
                <a:sym typeface="Quicksand"/>
              </a:rPr>
              <a:t>Metadata Working Group</a:t>
            </a:r>
          </a:p>
        </p:txBody>
      </p:sp>
      <p:sp>
        <p:nvSpPr>
          <p:cNvPr id="146" name="Shape 146"/>
          <p:cNvSpPr txBox="1">
            <a:spLocks noGrp="1"/>
          </p:cNvSpPr>
          <p:nvPr>
            <p:ph type="subTitle" idx="1"/>
          </p:nvPr>
        </p:nvSpPr>
        <p:spPr>
          <a:xfrm>
            <a:off x="311700" y="1147725"/>
            <a:ext cx="8520600" cy="35286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Develops and promotes common metadata frameworks to support software preservation and discovery</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Survey about metadata used in software preservation; crosswalk of software metadata ontologies</a:t>
            </a:r>
          </a:p>
          <a:p>
            <a:pPr lvl="0" algn="l" rtl="0">
              <a:lnSpc>
                <a:spcPct val="115000"/>
              </a:lnSpc>
              <a:spcBef>
                <a:spcPts val="0"/>
              </a:spcBef>
              <a:buClr>
                <a:schemeClr val="dk1"/>
              </a:buClr>
              <a:buSzPct val="61111"/>
              <a:buFont typeface="Arial"/>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Members</a:t>
            </a:r>
            <a:r>
              <a:rPr lang="en" sz="1800">
                <a:latin typeface="Ubuntu"/>
                <a:ea typeface="Ubuntu"/>
                <a:cs typeface="Ubuntu"/>
                <a:sym typeface="Ubuntu"/>
              </a:rPr>
              <a:t>: Elizabeth Russey Roke, Glynn Edwards, Wendy Hagenmaier, Paula Jabloner, Daniel Noonan, Katherine Thornton, Tim Walsh</a:t>
            </a:r>
          </a:p>
        </p:txBody>
      </p:sp>
      <p:sp>
        <p:nvSpPr>
          <p:cNvPr id="147" name="Shape 147"/>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000">
                <a:solidFill>
                  <a:srgbClr val="35515C"/>
                </a:solidFill>
                <a:latin typeface="Quicksand"/>
                <a:ea typeface="Quicksand"/>
                <a:cs typeface="Quicksand"/>
                <a:sym typeface="Quicksand"/>
              </a:rPr>
              <a:t>Communication Working Group</a:t>
            </a:r>
          </a:p>
        </p:txBody>
      </p:sp>
      <p:sp>
        <p:nvSpPr>
          <p:cNvPr id="153" name="Shape 153"/>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Focuses on communications and outreach for SPN, to ensure the larger community is aware of the work being done and priorities SPN is making</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Publishing blog posts, twitter (@SoftPresNetwork - follow us!)</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Members</a:t>
            </a:r>
            <a:r>
              <a:rPr lang="en" sz="1800">
                <a:latin typeface="Ubuntu"/>
                <a:ea typeface="Ubuntu"/>
                <a:cs typeface="Ubuntu"/>
                <a:sym typeface="Ubuntu"/>
              </a:rPr>
              <a:t>: Aliza Leventhal, Andrew Berger</a:t>
            </a:r>
          </a:p>
          <a:p>
            <a:pPr lvl="0" algn="l" rtl="0">
              <a:spcBef>
                <a:spcPts val="0"/>
              </a:spcBef>
              <a:buClr>
                <a:schemeClr val="dk1"/>
              </a:buClr>
              <a:buSzPct val="61111"/>
              <a:buFont typeface="Arial"/>
              <a:buNone/>
            </a:pPr>
            <a:endParaRPr sz="1800">
              <a:latin typeface="Ubuntu"/>
              <a:ea typeface="Ubuntu"/>
              <a:cs typeface="Ubuntu"/>
              <a:sym typeface="Ubuntu"/>
            </a:endParaRPr>
          </a:p>
        </p:txBody>
      </p:sp>
      <p:sp>
        <p:nvSpPr>
          <p:cNvPr id="154" name="Shape 154"/>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3600">
                <a:solidFill>
                  <a:srgbClr val="35515C"/>
                </a:solidFill>
                <a:latin typeface="Quicksand"/>
                <a:ea typeface="Quicksand"/>
                <a:cs typeface="Quicksand"/>
                <a:sym typeface="Quicksand"/>
              </a:rPr>
              <a:t>Technical Infrastructure Working Group</a:t>
            </a:r>
          </a:p>
        </p:txBody>
      </p:sp>
      <p:sp>
        <p:nvSpPr>
          <p:cNvPr id="160" name="Shape 160"/>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Ensures that technology solutions proposed by SPN are as technically feasible as possible</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Exploring the creation of “reference implementations” of certain operating systems</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Coordinator</a:t>
            </a:r>
            <a:r>
              <a:rPr lang="en" sz="1800">
                <a:latin typeface="Ubuntu"/>
                <a:ea typeface="Ubuntu"/>
                <a:cs typeface="Ubuntu"/>
                <a:sym typeface="Ubuntu"/>
              </a:rPr>
              <a:t>: Steve Marks</a:t>
            </a:r>
          </a:p>
        </p:txBody>
      </p:sp>
      <p:sp>
        <p:nvSpPr>
          <p:cNvPr id="161" name="Shape 161"/>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000">
                <a:solidFill>
                  <a:srgbClr val="35515C"/>
                </a:solidFill>
                <a:latin typeface="Quicksand"/>
                <a:ea typeface="Quicksand"/>
                <a:cs typeface="Quicksand"/>
                <a:sym typeface="Quicksand"/>
              </a:rPr>
              <a:t>Legal/Policy Working Group</a:t>
            </a:r>
          </a:p>
        </p:txBody>
      </p:sp>
      <p:sp>
        <p:nvSpPr>
          <p:cNvPr id="167" name="Shape 167"/>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Explores licensing and information policy and develops a legal approach to software preservation and reuse</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Partnership with Harvard’s Cyberlaw Clinic and legal experts in the library world, including case law research, use case development, and copyright advocacy</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Coordinator</a:t>
            </a:r>
            <a:r>
              <a:rPr lang="en" sz="1800">
                <a:latin typeface="Ubuntu"/>
                <a:ea typeface="Ubuntu"/>
                <a:cs typeface="Ubuntu"/>
                <a:sym typeface="Ubuntu"/>
              </a:rPr>
              <a:t>: Zach Vowell</a:t>
            </a:r>
          </a:p>
        </p:txBody>
      </p:sp>
      <p:sp>
        <p:nvSpPr>
          <p:cNvPr id="168" name="Shape 168"/>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000">
                <a:solidFill>
                  <a:srgbClr val="35515C"/>
                </a:solidFill>
                <a:latin typeface="Quicksand"/>
                <a:ea typeface="Quicksand"/>
                <a:cs typeface="Quicksand"/>
                <a:sym typeface="Quicksand"/>
              </a:rPr>
              <a:t>Documentation Working Group</a:t>
            </a:r>
          </a:p>
        </p:txBody>
      </p:sp>
      <p:sp>
        <p:nvSpPr>
          <p:cNvPr id="174" name="Shape 174"/>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a:t>
            </a:r>
            <a:r>
              <a:rPr lang="en" sz="1800">
                <a:solidFill>
                  <a:srgbClr val="333333"/>
                </a:solidFill>
                <a:highlight>
                  <a:srgbClr val="FFFFFF"/>
                </a:highlight>
                <a:latin typeface="Ubuntu"/>
                <a:ea typeface="Ubuntu"/>
                <a:cs typeface="Ubuntu"/>
                <a:sym typeface="Ubuntu"/>
              </a:rPr>
              <a:t>Ensures that all SPN research work and output is well managed and publicly accessible</a:t>
            </a:r>
          </a:p>
          <a:p>
            <a:pPr lvl="0" algn="l" rtl="0">
              <a:lnSpc>
                <a:spcPct val="115000"/>
              </a:lnSpc>
              <a:spcBef>
                <a:spcPts val="0"/>
              </a:spcBef>
              <a:buNone/>
            </a:pPr>
            <a:endParaRPr sz="1800">
              <a:solidFill>
                <a:srgbClr val="333333"/>
              </a:solidFill>
              <a:highlight>
                <a:srgbClr val="FFFFFF"/>
              </a:highlight>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Established a public </a:t>
            </a:r>
            <a:r>
              <a:rPr lang="en" sz="1800" u="sng">
                <a:solidFill>
                  <a:schemeClr val="hlink"/>
                </a:solidFill>
                <a:latin typeface="Ubuntu"/>
                <a:ea typeface="Ubuntu"/>
                <a:cs typeface="Ubuntu"/>
                <a:sym typeface="Ubuntu"/>
                <a:hlinkClick r:id="rId3"/>
              </a:rPr>
              <a:t>Open Science Framework repository</a:t>
            </a:r>
            <a:r>
              <a:rPr lang="en" sz="1800">
                <a:latin typeface="Ubuntu"/>
                <a:ea typeface="Ubuntu"/>
                <a:cs typeface="Ubuntu"/>
                <a:sym typeface="Ubuntu"/>
              </a:rPr>
              <a:t> for SPN</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Members</a:t>
            </a:r>
            <a:r>
              <a:rPr lang="en" sz="1800">
                <a:latin typeface="Ubuntu"/>
                <a:ea typeface="Ubuntu"/>
                <a:cs typeface="Ubuntu"/>
                <a:sym typeface="Ubuntu"/>
              </a:rPr>
              <a:t>: Tim Walsh, Fernando Rios</a:t>
            </a:r>
          </a:p>
        </p:txBody>
      </p:sp>
      <p:sp>
        <p:nvSpPr>
          <p:cNvPr id="175" name="Shape 175"/>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000">
                <a:solidFill>
                  <a:srgbClr val="35515C"/>
                </a:solidFill>
                <a:latin typeface="Quicksand"/>
                <a:ea typeface="Quicksand"/>
                <a:cs typeface="Quicksand"/>
                <a:sym typeface="Quicksand"/>
              </a:rPr>
              <a:t>Governance Working Group</a:t>
            </a:r>
          </a:p>
        </p:txBody>
      </p:sp>
      <p:sp>
        <p:nvSpPr>
          <p:cNvPr id="181" name="Shape 181"/>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Establishes procedures to coordinate ongoing decision-making in anticipation and support of a more formal governance framework for SPN</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Research into organizational and funding models; creation of processes to continually solicit community priorities; identification of strategic partnerships</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Members</a:t>
            </a:r>
            <a:r>
              <a:rPr lang="en" sz="1800">
                <a:latin typeface="Ubuntu"/>
                <a:ea typeface="Ubuntu"/>
                <a:cs typeface="Ubuntu"/>
                <a:sym typeface="Ubuntu"/>
              </a:rPr>
              <a:t>: Jessica Meyerson, Zach Vowell, Aliza Leventhal, Brandon Butler, Chip German, Euan Cochrane, Susan Malsbury, Nicholas Taylor</a:t>
            </a:r>
          </a:p>
        </p:txBody>
      </p:sp>
      <p:sp>
        <p:nvSpPr>
          <p:cNvPr id="182" name="Shape 182"/>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000">
                <a:solidFill>
                  <a:srgbClr val="35515C"/>
                </a:solidFill>
                <a:latin typeface="Quicksand"/>
                <a:ea typeface="Quicksand"/>
                <a:cs typeface="Quicksand"/>
                <a:sym typeface="Quicksand"/>
              </a:rPr>
              <a:t>Join Us!</a:t>
            </a:r>
          </a:p>
        </p:txBody>
      </p:sp>
      <p:sp>
        <p:nvSpPr>
          <p:cNvPr id="188" name="Shape 188"/>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Alexandra Chassanoff</a:t>
            </a:r>
          </a:p>
          <a:p>
            <a:pPr lvl="0" algn="l" rtl="0">
              <a:lnSpc>
                <a:spcPct val="115000"/>
              </a:lnSpc>
              <a:spcBef>
                <a:spcPts val="0"/>
              </a:spcBef>
              <a:buClr>
                <a:schemeClr val="dk1"/>
              </a:buClr>
              <a:buSzPct val="61111"/>
              <a:buFont typeface="Arial"/>
              <a:buNone/>
            </a:pPr>
            <a:r>
              <a:rPr lang="en" sz="1800">
                <a:latin typeface="Ubuntu"/>
                <a:ea typeface="Ubuntu"/>
                <a:cs typeface="Ubuntu"/>
                <a:sym typeface="Ubuntu"/>
              </a:rPr>
              <a:t>achass@mit.edu</a:t>
            </a:r>
          </a:p>
          <a:p>
            <a:pPr lvl="0" algn="l" rtl="0">
              <a:lnSpc>
                <a:spcPct val="115000"/>
              </a:lnSpc>
              <a:spcBef>
                <a:spcPts val="0"/>
              </a:spcBef>
              <a:buClr>
                <a:schemeClr val="dk1"/>
              </a:buClr>
              <a:buSzPct val="61111"/>
              <a:buFont typeface="Arial"/>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Wendy Hagenmaier</a:t>
            </a:r>
          </a:p>
          <a:p>
            <a:pPr marR="0" lvl="0" algn="l" rtl="0">
              <a:lnSpc>
                <a:spcPct val="115000"/>
              </a:lnSpc>
              <a:spcBef>
                <a:spcPts val="0"/>
              </a:spcBef>
              <a:spcAft>
                <a:spcPts val="0"/>
              </a:spcAft>
              <a:buNone/>
            </a:pPr>
            <a:r>
              <a:rPr lang="en" sz="1800">
                <a:latin typeface="Ubuntu"/>
                <a:ea typeface="Ubuntu"/>
                <a:cs typeface="Ubuntu"/>
                <a:sym typeface="Ubuntu"/>
              </a:rPr>
              <a:t>wendy.hagenmaier@gmail.com</a:t>
            </a:r>
          </a:p>
          <a:p>
            <a:pPr marR="0" lvl="0" algn="l" rtl="0">
              <a:lnSpc>
                <a:spcPct val="115000"/>
              </a:lnSpc>
              <a:spcBef>
                <a:spcPts val="0"/>
              </a:spcBef>
              <a:spcAft>
                <a:spcPts val="0"/>
              </a:spcAft>
              <a:buNone/>
            </a:pPr>
            <a:endParaRPr sz="1800">
              <a:latin typeface="Ubuntu"/>
              <a:ea typeface="Ubuntu"/>
              <a:cs typeface="Ubuntu"/>
              <a:sym typeface="Ubuntu"/>
            </a:endParaRPr>
          </a:p>
          <a:p>
            <a:pPr marR="0" lvl="0" algn="l" rtl="0">
              <a:lnSpc>
                <a:spcPct val="115000"/>
              </a:lnSpc>
              <a:spcBef>
                <a:spcPts val="0"/>
              </a:spcBef>
              <a:spcAft>
                <a:spcPts val="0"/>
              </a:spcAft>
              <a:buNone/>
            </a:pPr>
            <a:r>
              <a:rPr lang="en" sz="1800">
                <a:latin typeface="Ubuntu"/>
                <a:ea typeface="Ubuntu"/>
                <a:cs typeface="Ubuntu"/>
                <a:sym typeface="Ubuntu"/>
              </a:rPr>
              <a:t>@SoftPresNetwork</a:t>
            </a:r>
          </a:p>
          <a:p>
            <a:pPr marR="0" lvl="0" algn="l" rtl="0">
              <a:lnSpc>
                <a:spcPct val="115000"/>
              </a:lnSpc>
              <a:spcBef>
                <a:spcPts val="0"/>
              </a:spcBef>
              <a:spcAft>
                <a:spcPts val="0"/>
              </a:spcAft>
              <a:buNone/>
            </a:pPr>
            <a:endParaRPr sz="1800">
              <a:latin typeface="Ubuntu"/>
              <a:ea typeface="Ubuntu"/>
              <a:cs typeface="Ubuntu"/>
              <a:sym typeface="Ubuntu"/>
            </a:endParaRPr>
          </a:p>
          <a:p>
            <a:pPr marR="0" lvl="0" algn="l" rtl="0">
              <a:lnSpc>
                <a:spcPct val="115000"/>
              </a:lnSpc>
              <a:spcBef>
                <a:spcPts val="0"/>
              </a:spcBef>
              <a:spcAft>
                <a:spcPts val="0"/>
              </a:spcAft>
              <a:buNone/>
            </a:pPr>
            <a:r>
              <a:rPr lang="en" sz="1800">
                <a:latin typeface="Ubuntu"/>
                <a:ea typeface="Ubuntu"/>
                <a:cs typeface="Ubuntu"/>
                <a:sym typeface="Ubuntu"/>
              </a:rPr>
              <a:t>These slides: </a:t>
            </a:r>
            <a:r>
              <a:rPr lang="en" sz="1800" b="1">
                <a:latin typeface="Ubuntu"/>
                <a:ea typeface="Ubuntu"/>
                <a:cs typeface="Ubuntu"/>
                <a:sym typeface="Ubuntu"/>
              </a:rPr>
              <a:t>http://bit.ly/spn-saa2017</a:t>
            </a:r>
          </a:p>
        </p:txBody>
      </p:sp>
      <p:sp>
        <p:nvSpPr>
          <p:cNvPr id="189" name="Shape 189"/>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0" y="633475"/>
            <a:ext cx="8520600" cy="753300"/>
          </a:xfrm>
          <a:prstGeom prst="rect">
            <a:avLst/>
          </a:prstGeom>
        </p:spPr>
        <p:txBody>
          <a:bodyPr lIns="91425" tIns="91425" rIns="91425" bIns="91425" anchor="b" anchorCtr="0">
            <a:noAutofit/>
          </a:bodyPr>
          <a:lstStyle/>
          <a:p>
            <a:pPr lvl="0" algn="l" rtl="0">
              <a:spcBef>
                <a:spcPts val="0"/>
              </a:spcBef>
              <a:buNone/>
            </a:pPr>
            <a:r>
              <a:rPr lang="en" sz="4400" dirty="0">
                <a:solidFill>
                  <a:srgbClr val="35515C"/>
                </a:solidFill>
                <a:latin typeface="Quicksand"/>
                <a:ea typeface="Quicksand"/>
                <a:cs typeface="Quicksand"/>
                <a:sym typeface="Quicksand"/>
              </a:rPr>
              <a:t>SPN: Saving Software Together</a:t>
            </a:r>
          </a:p>
        </p:txBody>
      </p:sp>
      <p:sp>
        <p:nvSpPr>
          <p:cNvPr id="61" name="Shape 61"/>
          <p:cNvSpPr txBox="1">
            <a:spLocks noGrp="1"/>
          </p:cNvSpPr>
          <p:nvPr>
            <p:ph type="subTitle" idx="1"/>
          </p:nvPr>
        </p:nvSpPr>
        <p:spPr>
          <a:xfrm>
            <a:off x="311700" y="1382075"/>
            <a:ext cx="8520600" cy="2645400"/>
          </a:xfrm>
          <a:prstGeom prst="rect">
            <a:avLst/>
          </a:prstGeom>
        </p:spPr>
        <p:txBody>
          <a:bodyPr lIns="91425" tIns="91425" rIns="91425" bIns="91425" anchor="t" anchorCtr="0">
            <a:noAutofit/>
          </a:bodyPr>
          <a:lstStyle/>
          <a:p>
            <a:pPr marL="457200" lvl="0" indent="-342900" algn="l" rtl="0">
              <a:lnSpc>
                <a:spcPct val="115000"/>
              </a:lnSpc>
              <a:spcBef>
                <a:spcPts val="0"/>
              </a:spcBef>
              <a:buSzPct val="100000"/>
              <a:buFont typeface="Ubuntu"/>
              <a:buChar char="●"/>
            </a:pPr>
            <a:r>
              <a:rPr lang="en" sz="1800">
                <a:latin typeface="Ubuntu"/>
                <a:ea typeface="Ubuntu"/>
                <a:cs typeface="Ubuntu"/>
                <a:sym typeface="Ubuntu"/>
              </a:rPr>
              <a:t>Mission: Preserving software through community engagement, infrastructure support, and knowledge generation</a:t>
            </a:r>
          </a:p>
          <a:p>
            <a:pPr lvl="0" algn="l" rtl="0">
              <a:lnSpc>
                <a:spcPct val="115000"/>
              </a:lnSpc>
              <a:spcBef>
                <a:spcPts val="0"/>
              </a:spcBef>
              <a:buNone/>
            </a:pPr>
            <a:endParaRPr sz="1800">
              <a:latin typeface="Ubuntu"/>
              <a:ea typeface="Ubuntu"/>
              <a:cs typeface="Ubuntu"/>
              <a:sym typeface="Ubuntu"/>
            </a:endParaRPr>
          </a:p>
          <a:p>
            <a:pPr marL="457200" lvl="0" indent="-342900" algn="l" rtl="0">
              <a:lnSpc>
                <a:spcPct val="115000"/>
              </a:lnSpc>
              <a:spcBef>
                <a:spcPts val="0"/>
              </a:spcBef>
              <a:buSzPct val="100000"/>
              <a:buFont typeface="Ubuntu"/>
              <a:buChar char="●"/>
            </a:pPr>
            <a:r>
              <a:rPr lang="en" sz="1800">
                <a:latin typeface="Ubuntu"/>
                <a:ea typeface="Ubuntu"/>
                <a:cs typeface="Ubuntu"/>
                <a:sym typeface="Ubuntu"/>
              </a:rPr>
              <a:t>Connects legal, public policy, social science, natural science, IT, and cultural heritage preservation communities</a:t>
            </a:r>
          </a:p>
        </p:txBody>
      </p:sp>
      <p:sp>
        <p:nvSpPr>
          <p:cNvPr id="62" name="Shape 62"/>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11708" y="-598850"/>
            <a:ext cx="8520600" cy="2052600"/>
          </a:xfrm>
          <a:prstGeom prst="rect">
            <a:avLst/>
          </a:prstGeom>
        </p:spPr>
        <p:txBody>
          <a:bodyPr lIns="91425" tIns="91425" rIns="91425" bIns="91425" anchor="b" anchorCtr="0">
            <a:noAutofit/>
          </a:bodyPr>
          <a:lstStyle/>
          <a:p>
            <a:pPr lvl="0" algn="l" rtl="0">
              <a:spcBef>
                <a:spcPts val="0"/>
              </a:spcBef>
              <a:buNone/>
            </a:pPr>
            <a:r>
              <a:rPr lang="en">
                <a:solidFill>
                  <a:srgbClr val="35515C"/>
                </a:solidFill>
                <a:latin typeface="Quicksand"/>
                <a:ea typeface="Quicksand"/>
                <a:cs typeface="Quicksand"/>
                <a:sym typeface="Quicksand"/>
              </a:rPr>
              <a:t>SPN: Timeline</a:t>
            </a:r>
          </a:p>
        </p:txBody>
      </p:sp>
      <p:sp>
        <p:nvSpPr>
          <p:cNvPr id="68" name="Shape 68"/>
          <p:cNvSpPr txBox="1">
            <a:spLocks noGrp="1"/>
          </p:cNvSpPr>
          <p:nvPr>
            <p:ph type="subTitle" idx="1"/>
          </p:nvPr>
        </p:nvSpPr>
        <p:spPr>
          <a:xfrm>
            <a:off x="311700" y="1453750"/>
            <a:ext cx="8520600" cy="792600"/>
          </a:xfrm>
          <a:prstGeom prst="rect">
            <a:avLst/>
          </a:prstGeom>
        </p:spPr>
        <p:txBody>
          <a:bodyPr lIns="91425" tIns="91425" rIns="91425" bIns="91425" anchor="t" anchorCtr="0">
            <a:noAutofit/>
          </a:bodyPr>
          <a:lstStyle/>
          <a:p>
            <a:pPr lvl="0" algn="l" rtl="0">
              <a:lnSpc>
                <a:spcPct val="115000"/>
              </a:lnSpc>
              <a:spcBef>
                <a:spcPts val="0"/>
              </a:spcBef>
              <a:buNone/>
            </a:pPr>
            <a:endParaRPr sz="1800">
              <a:latin typeface="Ubuntu"/>
              <a:ea typeface="Ubuntu"/>
              <a:cs typeface="Ubuntu"/>
              <a:sym typeface="Ubuntu"/>
            </a:endParaRPr>
          </a:p>
          <a:p>
            <a:pPr lvl="0" rtl="0">
              <a:lnSpc>
                <a:spcPct val="115000"/>
              </a:lnSpc>
              <a:spcBef>
                <a:spcPts val="0"/>
              </a:spcBef>
              <a:buNone/>
            </a:pPr>
            <a:endParaRPr sz="2400">
              <a:solidFill>
                <a:srgbClr val="7C7C7C"/>
              </a:solidFill>
              <a:latin typeface="Ubuntu"/>
              <a:ea typeface="Ubuntu"/>
              <a:cs typeface="Ubuntu"/>
              <a:sym typeface="Ubuntu"/>
            </a:endParaRPr>
          </a:p>
        </p:txBody>
      </p:sp>
      <p:sp>
        <p:nvSpPr>
          <p:cNvPr id="69" name="Shape 69"/>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cxnSp>
        <p:nvCxnSpPr>
          <p:cNvPr id="70" name="Shape 70"/>
          <p:cNvCxnSpPr/>
          <p:nvPr/>
        </p:nvCxnSpPr>
        <p:spPr>
          <a:xfrm>
            <a:off x="270700" y="2554950"/>
            <a:ext cx="8487600" cy="0"/>
          </a:xfrm>
          <a:prstGeom prst="straightConnector1">
            <a:avLst/>
          </a:prstGeom>
          <a:noFill/>
          <a:ln w="9525" cap="flat" cmpd="sng">
            <a:solidFill>
              <a:schemeClr val="dk2"/>
            </a:solidFill>
            <a:prstDash val="solid"/>
            <a:round/>
            <a:headEnd type="none" w="lg" len="lg"/>
            <a:tailEnd type="triangle" w="lg" len="lg"/>
          </a:ln>
        </p:spPr>
      </p:cxnSp>
      <p:cxnSp>
        <p:nvCxnSpPr>
          <p:cNvPr id="71" name="Shape 71"/>
          <p:cNvCxnSpPr/>
          <p:nvPr/>
        </p:nvCxnSpPr>
        <p:spPr>
          <a:xfrm>
            <a:off x="1178400" y="1933900"/>
            <a:ext cx="0" cy="1210200"/>
          </a:xfrm>
          <a:prstGeom prst="straightConnector1">
            <a:avLst/>
          </a:prstGeom>
          <a:noFill/>
          <a:ln w="9525" cap="flat" cmpd="sng">
            <a:solidFill>
              <a:schemeClr val="dk2"/>
            </a:solidFill>
            <a:prstDash val="solid"/>
            <a:round/>
            <a:headEnd type="none" w="lg" len="lg"/>
            <a:tailEnd type="none" w="lg" len="lg"/>
          </a:ln>
        </p:spPr>
      </p:cxnSp>
      <p:cxnSp>
        <p:nvCxnSpPr>
          <p:cNvPr id="72" name="Shape 72"/>
          <p:cNvCxnSpPr/>
          <p:nvPr/>
        </p:nvCxnSpPr>
        <p:spPr>
          <a:xfrm>
            <a:off x="3346300" y="1949850"/>
            <a:ext cx="0" cy="1210200"/>
          </a:xfrm>
          <a:prstGeom prst="straightConnector1">
            <a:avLst/>
          </a:prstGeom>
          <a:noFill/>
          <a:ln w="9525" cap="flat" cmpd="sng">
            <a:solidFill>
              <a:schemeClr val="dk2"/>
            </a:solidFill>
            <a:prstDash val="solid"/>
            <a:round/>
            <a:headEnd type="none" w="lg" len="lg"/>
            <a:tailEnd type="none" w="lg" len="lg"/>
          </a:ln>
        </p:spPr>
      </p:cxnSp>
      <p:cxnSp>
        <p:nvCxnSpPr>
          <p:cNvPr id="73" name="Shape 73"/>
          <p:cNvCxnSpPr/>
          <p:nvPr/>
        </p:nvCxnSpPr>
        <p:spPr>
          <a:xfrm>
            <a:off x="5537000" y="1949850"/>
            <a:ext cx="0" cy="1210200"/>
          </a:xfrm>
          <a:prstGeom prst="straightConnector1">
            <a:avLst/>
          </a:prstGeom>
          <a:noFill/>
          <a:ln w="9525" cap="flat" cmpd="sng">
            <a:solidFill>
              <a:schemeClr val="dk2"/>
            </a:solidFill>
            <a:prstDash val="solid"/>
            <a:round/>
            <a:headEnd type="none" w="lg" len="lg"/>
            <a:tailEnd type="none" w="lg" len="lg"/>
          </a:ln>
        </p:spPr>
      </p:cxnSp>
      <p:cxnSp>
        <p:nvCxnSpPr>
          <p:cNvPr id="74" name="Shape 74"/>
          <p:cNvCxnSpPr/>
          <p:nvPr/>
        </p:nvCxnSpPr>
        <p:spPr>
          <a:xfrm>
            <a:off x="7568450" y="1933900"/>
            <a:ext cx="0" cy="1210200"/>
          </a:xfrm>
          <a:prstGeom prst="straightConnector1">
            <a:avLst/>
          </a:prstGeom>
          <a:noFill/>
          <a:ln w="9525" cap="flat" cmpd="sng">
            <a:solidFill>
              <a:schemeClr val="dk2"/>
            </a:solidFill>
            <a:prstDash val="solid"/>
            <a:round/>
            <a:headEnd type="none" w="lg" len="lg"/>
            <a:tailEnd type="none" w="lg" len="lg"/>
          </a:ln>
        </p:spPr>
      </p:cxnSp>
      <p:sp>
        <p:nvSpPr>
          <p:cNvPr id="75" name="Shape 75"/>
          <p:cNvSpPr txBox="1"/>
          <p:nvPr/>
        </p:nvSpPr>
        <p:spPr>
          <a:xfrm>
            <a:off x="557350" y="3080450"/>
            <a:ext cx="1114800" cy="12102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76" name="Shape 76"/>
          <p:cNvSpPr txBox="1"/>
          <p:nvPr/>
        </p:nvSpPr>
        <p:spPr>
          <a:xfrm>
            <a:off x="255850" y="3080450"/>
            <a:ext cx="1870200" cy="982800"/>
          </a:xfrm>
          <a:prstGeom prst="rect">
            <a:avLst/>
          </a:prstGeom>
          <a:noFill/>
          <a:ln>
            <a:noFill/>
          </a:ln>
        </p:spPr>
        <p:txBody>
          <a:bodyPr lIns="91425" tIns="91425" rIns="91425" bIns="91425" anchor="t" anchorCtr="0">
            <a:noAutofit/>
          </a:bodyPr>
          <a:lstStyle/>
          <a:p>
            <a:pPr lvl="0" algn="ctr">
              <a:spcBef>
                <a:spcPts val="0"/>
              </a:spcBef>
              <a:buNone/>
            </a:pPr>
            <a:r>
              <a:rPr lang="en">
                <a:solidFill>
                  <a:schemeClr val="dk2"/>
                </a:solidFill>
                <a:latin typeface="Ubuntu"/>
                <a:ea typeface="Ubuntu"/>
                <a:cs typeface="Ubuntu"/>
                <a:sym typeface="Ubuntu"/>
              </a:rPr>
              <a:t>Presentation on SPN concept at SAA</a:t>
            </a:r>
          </a:p>
        </p:txBody>
      </p:sp>
      <p:sp>
        <p:nvSpPr>
          <p:cNvPr id="77" name="Shape 77"/>
          <p:cNvSpPr txBox="1"/>
          <p:nvPr/>
        </p:nvSpPr>
        <p:spPr>
          <a:xfrm>
            <a:off x="2556700" y="3194150"/>
            <a:ext cx="1579200" cy="9828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2"/>
                </a:solidFill>
                <a:latin typeface="Ubuntu"/>
                <a:ea typeface="Ubuntu"/>
                <a:cs typeface="Ubuntu"/>
                <a:sym typeface="Ubuntu"/>
              </a:rPr>
              <a:t>IMLS Funding, Research study,</a:t>
            </a:r>
          </a:p>
          <a:p>
            <a:pPr lvl="0" algn="ctr" rtl="0">
              <a:spcBef>
                <a:spcPts val="0"/>
              </a:spcBef>
              <a:buNone/>
            </a:pPr>
            <a:r>
              <a:rPr lang="en">
                <a:solidFill>
                  <a:schemeClr val="dk2"/>
                </a:solidFill>
                <a:latin typeface="Ubuntu"/>
                <a:ea typeface="Ubuntu"/>
                <a:cs typeface="Ubuntu"/>
                <a:sym typeface="Ubuntu"/>
              </a:rPr>
              <a:t>National Forum</a:t>
            </a:r>
          </a:p>
        </p:txBody>
      </p:sp>
      <p:sp>
        <p:nvSpPr>
          <p:cNvPr id="78" name="Shape 78"/>
          <p:cNvSpPr txBox="1"/>
          <p:nvPr/>
        </p:nvSpPr>
        <p:spPr>
          <a:xfrm>
            <a:off x="4568450" y="3194150"/>
            <a:ext cx="2068800" cy="9828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2"/>
                </a:solidFill>
                <a:latin typeface="Ubuntu"/>
                <a:ea typeface="Ubuntu"/>
                <a:cs typeface="Ubuntu"/>
                <a:sym typeface="Ubuntu"/>
              </a:rPr>
              <a:t>Cyberlaw Partnership,</a:t>
            </a:r>
          </a:p>
          <a:p>
            <a:pPr lvl="0" algn="ctr" rtl="0">
              <a:spcBef>
                <a:spcPts val="0"/>
              </a:spcBef>
              <a:buNone/>
            </a:pPr>
            <a:r>
              <a:rPr lang="en">
                <a:solidFill>
                  <a:schemeClr val="dk2"/>
                </a:solidFill>
                <a:latin typeface="Ubuntu"/>
                <a:ea typeface="Ubuntu"/>
                <a:cs typeface="Ubuntu"/>
                <a:sym typeface="Ubuntu"/>
              </a:rPr>
              <a:t>SPN Forum, </a:t>
            </a:r>
          </a:p>
          <a:p>
            <a:pPr lvl="0" algn="ctr" rtl="0">
              <a:spcBef>
                <a:spcPts val="0"/>
              </a:spcBef>
              <a:buNone/>
            </a:pPr>
            <a:r>
              <a:rPr lang="en">
                <a:solidFill>
                  <a:schemeClr val="dk2"/>
                </a:solidFill>
                <a:latin typeface="Ubuntu"/>
                <a:ea typeface="Ubuntu"/>
                <a:cs typeface="Ubuntu"/>
                <a:sym typeface="Ubuntu"/>
              </a:rPr>
              <a:t>Community Roadmap</a:t>
            </a:r>
          </a:p>
        </p:txBody>
      </p:sp>
      <p:sp>
        <p:nvSpPr>
          <p:cNvPr id="79" name="Shape 79"/>
          <p:cNvSpPr txBox="1"/>
          <p:nvPr/>
        </p:nvSpPr>
        <p:spPr>
          <a:xfrm>
            <a:off x="6778850" y="3162250"/>
            <a:ext cx="1579200" cy="9828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2"/>
                </a:solidFill>
                <a:latin typeface="Ubuntu"/>
                <a:ea typeface="Ubuntu"/>
                <a:cs typeface="Ubuntu"/>
                <a:sym typeface="Ubuntu"/>
              </a:rPr>
              <a:t>IMLS Funding, </a:t>
            </a:r>
            <a:r>
              <a:rPr lang="en" b="1">
                <a:solidFill>
                  <a:schemeClr val="dk2"/>
                </a:solidFill>
                <a:latin typeface="Ubuntu"/>
                <a:ea typeface="Ubuntu"/>
                <a:cs typeface="Ubuntu"/>
                <a:sym typeface="Ubuntu"/>
              </a:rPr>
              <a:t>Working Groups</a:t>
            </a:r>
          </a:p>
        </p:txBody>
      </p:sp>
      <p:sp>
        <p:nvSpPr>
          <p:cNvPr id="80" name="Shape 80"/>
          <p:cNvSpPr txBox="1"/>
          <p:nvPr/>
        </p:nvSpPr>
        <p:spPr>
          <a:xfrm>
            <a:off x="689400" y="1632450"/>
            <a:ext cx="978000" cy="317400"/>
          </a:xfrm>
          <a:prstGeom prst="rect">
            <a:avLst/>
          </a:prstGeom>
          <a:noFill/>
          <a:ln>
            <a:noFill/>
          </a:ln>
        </p:spPr>
        <p:txBody>
          <a:bodyPr lIns="91425" tIns="91425" rIns="91425" bIns="91425" anchor="t" anchorCtr="0">
            <a:noAutofit/>
          </a:bodyPr>
          <a:lstStyle/>
          <a:p>
            <a:pPr lvl="0" algn="ctr" rtl="0">
              <a:spcBef>
                <a:spcPts val="0"/>
              </a:spcBef>
              <a:buClr>
                <a:schemeClr val="dk1"/>
              </a:buClr>
              <a:buFont typeface="Arial"/>
              <a:buNone/>
            </a:pPr>
            <a:r>
              <a:rPr lang="en">
                <a:solidFill>
                  <a:schemeClr val="dk2"/>
                </a:solidFill>
                <a:latin typeface="Ubuntu"/>
                <a:ea typeface="Ubuntu"/>
                <a:cs typeface="Ubuntu"/>
                <a:sym typeface="Ubuntu"/>
              </a:rPr>
              <a:t>2014</a:t>
            </a:r>
          </a:p>
        </p:txBody>
      </p:sp>
      <p:sp>
        <p:nvSpPr>
          <p:cNvPr id="81" name="Shape 81"/>
          <p:cNvSpPr txBox="1"/>
          <p:nvPr/>
        </p:nvSpPr>
        <p:spPr>
          <a:xfrm>
            <a:off x="2857300" y="1598350"/>
            <a:ext cx="978000" cy="3174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2"/>
                </a:solidFill>
                <a:latin typeface="Ubuntu"/>
                <a:ea typeface="Ubuntu"/>
                <a:cs typeface="Ubuntu"/>
                <a:sym typeface="Ubuntu"/>
              </a:rPr>
              <a:t>2015</a:t>
            </a:r>
          </a:p>
        </p:txBody>
      </p:sp>
      <p:sp>
        <p:nvSpPr>
          <p:cNvPr id="82" name="Shape 82"/>
          <p:cNvSpPr txBox="1"/>
          <p:nvPr/>
        </p:nvSpPr>
        <p:spPr>
          <a:xfrm>
            <a:off x="5048000" y="1598350"/>
            <a:ext cx="978000" cy="3174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2"/>
                </a:solidFill>
                <a:latin typeface="Ubuntu"/>
                <a:ea typeface="Ubuntu"/>
                <a:cs typeface="Ubuntu"/>
                <a:sym typeface="Ubuntu"/>
              </a:rPr>
              <a:t>2016</a:t>
            </a:r>
          </a:p>
        </p:txBody>
      </p:sp>
      <p:sp>
        <p:nvSpPr>
          <p:cNvPr id="83" name="Shape 83"/>
          <p:cNvSpPr txBox="1"/>
          <p:nvPr/>
        </p:nvSpPr>
        <p:spPr>
          <a:xfrm>
            <a:off x="7079450" y="1598350"/>
            <a:ext cx="978000" cy="317400"/>
          </a:xfrm>
          <a:prstGeom prst="rect">
            <a:avLst/>
          </a:prstGeom>
          <a:noFill/>
          <a:ln>
            <a:noFill/>
          </a:ln>
        </p:spPr>
        <p:txBody>
          <a:bodyPr lIns="91425" tIns="91425" rIns="91425" bIns="91425" anchor="t" anchorCtr="0">
            <a:noAutofit/>
          </a:bodyPr>
          <a:lstStyle/>
          <a:p>
            <a:pPr lvl="0" algn="ctr" rtl="0">
              <a:spcBef>
                <a:spcPts val="0"/>
              </a:spcBef>
              <a:buNone/>
            </a:pPr>
            <a:r>
              <a:rPr lang="en">
                <a:solidFill>
                  <a:schemeClr val="dk2"/>
                </a:solidFill>
                <a:latin typeface="Ubuntu"/>
                <a:ea typeface="Ubuntu"/>
                <a:cs typeface="Ubuntu"/>
                <a:sym typeface="Ubuntu"/>
              </a:rPr>
              <a:t>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311708" y="-370250"/>
            <a:ext cx="8520600" cy="2052600"/>
          </a:xfrm>
          <a:prstGeom prst="rect">
            <a:avLst/>
          </a:prstGeom>
        </p:spPr>
        <p:txBody>
          <a:bodyPr lIns="91425" tIns="91425" rIns="91425" bIns="91425" anchor="b" anchorCtr="0">
            <a:noAutofit/>
          </a:bodyPr>
          <a:lstStyle/>
          <a:p>
            <a:pPr lvl="0" algn="l" rtl="0">
              <a:spcBef>
                <a:spcPts val="0"/>
              </a:spcBef>
              <a:buNone/>
            </a:pPr>
            <a:r>
              <a:rPr lang="en">
                <a:solidFill>
                  <a:srgbClr val="35515C"/>
                </a:solidFill>
                <a:latin typeface="Quicksand"/>
                <a:ea typeface="Quicksand"/>
                <a:cs typeface="Quicksand"/>
                <a:sym typeface="Quicksand"/>
              </a:rPr>
              <a:t>SPN: Working Groups</a:t>
            </a:r>
          </a:p>
        </p:txBody>
      </p:sp>
      <p:sp>
        <p:nvSpPr>
          <p:cNvPr id="89" name="Shape 89"/>
          <p:cNvSpPr txBox="1">
            <a:spLocks noGrp="1"/>
          </p:cNvSpPr>
          <p:nvPr>
            <p:ph type="subTitle" idx="1"/>
          </p:nvPr>
        </p:nvSpPr>
        <p:spPr>
          <a:xfrm>
            <a:off x="311700" y="1682350"/>
            <a:ext cx="8520600" cy="2052600"/>
          </a:xfrm>
          <a:prstGeom prst="rect">
            <a:avLst/>
          </a:prstGeom>
        </p:spPr>
        <p:txBody>
          <a:bodyPr lIns="91425" tIns="91425" rIns="91425" bIns="91425" anchor="t" anchorCtr="0">
            <a:noAutofit/>
          </a:bodyPr>
          <a:lstStyle/>
          <a:p>
            <a:pPr lvl="0" algn="l" rtl="0">
              <a:spcBef>
                <a:spcPts val="0"/>
              </a:spcBef>
              <a:buNone/>
            </a:pPr>
            <a:r>
              <a:rPr lang="en" sz="1800">
                <a:latin typeface="Ubuntu"/>
                <a:ea typeface="Ubuntu"/>
                <a:cs typeface="Ubuntu"/>
                <a:sym typeface="Ubuntu"/>
              </a:rPr>
              <a:t>Curation-readiness</a:t>
            </a:r>
          </a:p>
          <a:p>
            <a:pPr lvl="0" algn="l" rtl="0">
              <a:spcBef>
                <a:spcPts val="0"/>
              </a:spcBef>
              <a:buNone/>
            </a:pPr>
            <a:r>
              <a:rPr lang="en" sz="1800">
                <a:latin typeface="Ubuntu"/>
                <a:ea typeface="Ubuntu"/>
                <a:cs typeface="Ubuntu"/>
                <a:sym typeface="Ubuntu"/>
              </a:rPr>
              <a:t>Research</a:t>
            </a:r>
          </a:p>
          <a:p>
            <a:pPr lvl="0" algn="l" rtl="0">
              <a:spcBef>
                <a:spcPts val="0"/>
              </a:spcBef>
              <a:buNone/>
            </a:pPr>
            <a:r>
              <a:rPr lang="en" sz="1800">
                <a:latin typeface="Ubuntu"/>
                <a:ea typeface="Ubuntu"/>
                <a:cs typeface="Ubuntu"/>
                <a:sym typeface="Ubuntu"/>
              </a:rPr>
              <a:t>Metadata/Standards</a:t>
            </a:r>
          </a:p>
          <a:p>
            <a:pPr lvl="0" algn="l" rtl="0">
              <a:spcBef>
                <a:spcPts val="0"/>
              </a:spcBef>
              <a:buNone/>
            </a:pPr>
            <a:r>
              <a:rPr lang="en" sz="1800">
                <a:latin typeface="Ubuntu"/>
                <a:ea typeface="Ubuntu"/>
                <a:cs typeface="Ubuntu"/>
                <a:sym typeface="Ubuntu"/>
              </a:rPr>
              <a:t>Communication</a:t>
            </a:r>
          </a:p>
          <a:p>
            <a:pPr lvl="0" algn="l" rtl="0">
              <a:spcBef>
                <a:spcPts val="0"/>
              </a:spcBef>
              <a:buNone/>
            </a:pPr>
            <a:r>
              <a:rPr lang="en" sz="1800">
                <a:latin typeface="Ubuntu"/>
                <a:ea typeface="Ubuntu"/>
                <a:cs typeface="Ubuntu"/>
                <a:sym typeface="Ubuntu"/>
              </a:rPr>
              <a:t>Technical Infrastructure</a:t>
            </a:r>
          </a:p>
          <a:p>
            <a:pPr lvl="0" algn="l" rtl="0">
              <a:spcBef>
                <a:spcPts val="0"/>
              </a:spcBef>
              <a:buNone/>
            </a:pPr>
            <a:r>
              <a:rPr lang="en" sz="1800">
                <a:latin typeface="Ubuntu"/>
                <a:ea typeface="Ubuntu"/>
                <a:cs typeface="Ubuntu"/>
                <a:sym typeface="Ubuntu"/>
              </a:rPr>
              <a:t>Legal/Policy</a:t>
            </a:r>
          </a:p>
          <a:p>
            <a:pPr lvl="0" algn="l" rtl="0">
              <a:spcBef>
                <a:spcPts val="0"/>
              </a:spcBef>
              <a:buNone/>
            </a:pPr>
            <a:r>
              <a:rPr lang="en" sz="1800">
                <a:latin typeface="Ubuntu"/>
                <a:ea typeface="Ubuntu"/>
                <a:cs typeface="Ubuntu"/>
                <a:sym typeface="Ubuntu"/>
              </a:rPr>
              <a:t>Documentation</a:t>
            </a:r>
          </a:p>
          <a:p>
            <a:pPr lvl="0" rtl="0">
              <a:lnSpc>
                <a:spcPct val="115000"/>
              </a:lnSpc>
              <a:spcBef>
                <a:spcPts val="0"/>
              </a:spcBef>
              <a:buNone/>
            </a:pPr>
            <a:endParaRPr sz="2400">
              <a:solidFill>
                <a:srgbClr val="7C7C7C"/>
              </a:solidFill>
              <a:latin typeface="Ubuntu"/>
              <a:ea typeface="Ubuntu"/>
              <a:cs typeface="Ubuntu"/>
              <a:sym typeface="Ubuntu"/>
            </a:endParaRPr>
          </a:p>
        </p:txBody>
      </p:sp>
      <p:sp>
        <p:nvSpPr>
          <p:cNvPr id="90" name="Shape 90"/>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000">
                <a:solidFill>
                  <a:srgbClr val="35515C"/>
                </a:solidFill>
                <a:latin typeface="Quicksand"/>
                <a:ea typeface="Quicksand"/>
                <a:cs typeface="Quicksand"/>
                <a:sym typeface="Quicksand"/>
              </a:rPr>
              <a:t>Curation-Readiness Working Group</a:t>
            </a:r>
          </a:p>
        </p:txBody>
      </p:sp>
      <p:sp>
        <p:nvSpPr>
          <p:cNvPr id="96" name="Shape 96"/>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800" b="1">
                <a:latin typeface="Ubuntu"/>
                <a:ea typeface="Ubuntu"/>
                <a:cs typeface="Ubuntu"/>
                <a:sym typeface="Ubuntu"/>
              </a:rPr>
              <a:t>Scope</a:t>
            </a:r>
            <a:r>
              <a:rPr lang="en" sz="1800">
                <a:latin typeface="Ubuntu"/>
                <a:ea typeface="Ubuntu"/>
                <a:cs typeface="Ubuntu"/>
                <a:sym typeface="Ubuntu"/>
              </a:rPr>
              <a:t>: Provides guidance, framed by use cases, for making software repositories more useable by improving software’s “curation readiness”</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None/>
            </a:pPr>
            <a:r>
              <a:rPr lang="en" sz="1800" b="1">
                <a:latin typeface="Ubuntu"/>
                <a:ea typeface="Ubuntu"/>
                <a:cs typeface="Ubuntu"/>
                <a:sym typeface="Ubuntu"/>
              </a:rPr>
              <a:t>Recent work</a:t>
            </a:r>
            <a:r>
              <a:rPr lang="en" sz="1800">
                <a:latin typeface="Ubuntu"/>
                <a:ea typeface="Ubuntu"/>
                <a:cs typeface="Ubuntu"/>
                <a:sym typeface="Ubuntu"/>
              </a:rPr>
              <a:t>: Developed a set of use cases to explore curation readiness: </a:t>
            </a:r>
            <a:r>
              <a:rPr lang="en" sz="1800" u="sng">
                <a:solidFill>
                  <a:schemeClr val="hlink"/>
                </a:solidFill>
                <a:latin typeface="Ubuntu"/>
                <a:ea typeface="Ubuntu"/>
                <a:cs typeface="Ubuntu"/>
                <a:sym typeface="Ubuntu"/>
                <a:hlinkClick r:id="rId3"/>
              </a:rPr>
              <a:t>http://doi.org/10.17605/OSF.IO/8RZ9E</a:t>
            </a:r>
          </a:p>
          <a:p>
            <a:pPr lvl="0" algn="l" rtl="0">
              <a:lnSpc>
                <a:spcPct val="115000"/>
              </a:lnSpc>
              <a:spcBef>
                <a:spcPts val="0"/>
              </a:spcBef>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r>
              <a:rPr lang="en" sz="1800" b="1">
                <a:latin typeface="Ubuntu"/>
                <a:ea typeface="Ubuntu"/>
                <a:cs typeface="Ubuntu"/>
                <a:sym typeface="Ubuntu"/>
              </a:rPr>
              <a:t>Members</a:t>
            </a:r>
            <a:r>
              <a:rPr lang="en" sz="1800">
                <a:latin typeface="Ubuntu"/>
                <a:ea typeface="Ubuntu"/>
                <a:cs typeface="Ubuntu"/>
                <a:sym typeface="Ubuntu"/>
              </a:rPr>
              <a:t>: Fernando Rios, Bridget Almas, Alex Chassanoff, Nicole Contaxis, Paula Jabloner, Heidi Kelly</a:t>
            </a:r>
          </a:p>
        </p:txBody>
      </p:sp>
      <p:sp>
        <p:nvSpPr>
          <p:cNvPr id="97" name="Shape 97"/>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269400" y="233025"/>
            <a:ext cx="8520600" cy="533700"/>
          </a:xfrm>
          <a:prstGeom prst="rect">
            <a:avLst/>
          </a:prstGeom>
        </p:spPr>
        <p:txBody>
          <a:bodyPr lIns="91425" tIns="91425" rIns="91425" bIns="91425" anchor="b" anchorCtr="0">
            <a:noAutofit/>
          </a:bodyPr>
          <a:lstStyle/>
          <a:p>
            <a:pPr lvl="0" algn="l" rtl="0">
              <a:spcBef>
                <a:spcPts val="0"/>
              </a:spcBef>
              <a:buNone/>
            </a:pPr>
            <a:r>
              <a:rPr lang="en" sz="3000">
                <a:solidFill>
                  <a:srgbClr val="35515C"/>
                </a:solidFill>
                <a:latin typeface="Quicksand"/>
                <a:ea typeface="Quicksand"/>
                <a:cs typeface="Quicksand"/>
                <a:sym typeface="Quicksand"/>
              </a:rPr>
              <a:t>Software Preservation Use Cases</a:t>
            </a:r>
          </a:p>
        </p:txBody>
      </p:sp>
      <p:sp>
        <p:nvSpPr>
          <p:cNvPr id="103" name="Shape 103"/>
          <p:cNvSpPr txBox="1">
            <a:spLocks noGrp="1"/>
          </p:cNvSpPr>
          <p:nvPr>
            <p:ph type="subTitle" idx="1"/>
          </p:nvPr>
        </p:nvSpPr>
        <p:spPr>
          <a:xfrm>
            <a:off x="5722625" y="2413025"/>
            <a:ext cx="3318300" cy="533700"/>
          </a:xfrm>
          <a:prstGeom prst="rect">
            <a:avLst/>
          </a:prstGeom>
        </p:spPr>
        <p:txBody>
          <a:bodyPr lIns="91425" tIns="91425" rIns="91425" bIns="91425" anchor="t" anchorCtr="0">
            <a:noAutofit/>
          </a:bodyPr>
          <a:lstStyle/>
          <a:p>
            <a:pPr lvl="0" algn="l" rtl="0">
              <a:lnSpc>
                <a:spcPct val="115000"/>
              </a:lnSpc>
              <a:spcBef>
                <a:spcPts val="0"/>
              </a:spcBef>
              <a:buNone/>
            </a:pPr>
            <a:r>
              <a:rPr lang="en" sz="1400" u="sng">
                <a:solidFill>
                  <a:schemeClr val="hlink"/>
                </a:solidFill>
                <a:latin typeface="Ubuntu"/>
                <a:ea typeface="Ubuntu"/>
                <a:cs typeface="Ubuntu"/>
                <a:sym typeface="Ubuntu"/>
                <a:hlinkClick r:id="rId3"/>
              </a:rPr>
              <a:t>http://doi.org/10.17605/OSF.IO/8RZ9E</a:t>
            </a:r>
          </a:p>
        </p:txBody>
      </p:sp>
      <p:sp>
        <p:nvSpPr>
          <p:cNvPr id="104" name="Shape 104"/>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pic>
        <p:nvPicPr>
          <p:cNvPr id="105" name="Shape 105"/>
          <p:cNvPicPr preferRelativeResize="0"/>
          <p:nvPr/>
        </p:nvPicPr>
        <p:blipFill>
          <a:blip r:embed="rId4">
            <a:alphaModFix/>
          </a:blip>
          <a:stretch>
            <a:fillRect/>
          </a:stretch>
        </p:blipFill>
        <p:spPr>
          <a:xfrm>
            <a:off x="299400" y="660349"/>
            <a:ext cx="5499425" cy="40390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4400">
                <a:solidFill>
                  <a:srgbClr val="35515C"/>
                </a:solidFill>
                <a:latin typeface="Quicksand"/>
                <a:ea typeface="Quicksand"/>
                <a:cs typeface="Quicksand"/>
                <a:sym typeface="Quicksand"/>
              </a:rPr>
              <a:t>Research Working Group</a:t>
            </a:r>
          </a:p>
        </p:txBody>
      </p:sp>
      <p:sp>
        <p:nvSpPr>
          <p:cNvPr id="111" name="Shape 111"/>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lvl="0" algn="l" rtl="0">
              <a:lnSpc>
                <a:spcPct val="115000"/>
              </a:lnSpc>
              <a:spcBef>
                <a:spcPts val="0"/>
              </a:spcBef>
              <a:buNone/>
            </a:pPr>
            <a:r>
              <a:rPr lang="en" sz="1600" b="1">
                <a:latin typeface="Ubuntu"/>
                <a:ea typeface="Ubuntu"/>
                <a:cs typeface="Ubuntu"/>
                <a:sym typeface="Ubuntu"/>
              </a:rPr>
              <a:t>Scope</a:t>
            </a:r>
            <a:r>
              <a:rPr lang="en" sz="1600">
                <a:latin typeface="Ubuntu"/>
                <a:ea typeface="Ubuntu"/>
                <a:cs typeface="Ubuntu"/>
                <a:sym typeface="Ubuntu"/>
              </a:rPr>
              <a:t>:</a:t>
            </a:r>
          </a:p>
          <a:p>
            <a:pPr marL="457200" lvl="0" indent="-330200" algn="l" rtl="0">
              <a:lnSpc>
                <a:spcPct val="115000"/>
              </a:lnSpc>
              <a:spcBef>
                <a:spcPts val="0"/>
              </a:spcBef>
              <a:buSzPct val="100000"/>
              <a:buFont typeface="Ubuntu"/>
              <a:buChar char="●"/>
            </a:pPr>
            <a:r>
              <a:rPr lang="en" sz="1600">
                <a:latin typeface="Ubuntu"/>
                <a:ea typeface="Ubuntu"/>
                <a:cs typeface="Ubuntu"/>
                <a:sym typeface="Ubuntu"/>
              </a:rPr>
              <a:t>Facilitates research projects that bring individuals and organizations with diverse perspectives together to document and analyze the landscape of software preservation and access</a:t>
            </a:r>
          </a:p>
          <a:p>
            <a:pPr marL="457200" lvl="0" indent="-330200" algn="l" rtl="0">
              <a:lnSpc>
                <a:spcPct val="115000"/>
              </a:lnSpc>
              <a:spcBef>
                <a:spcPts val="0"/>
              </a:spcBef>
              <a:buSzPct val="100000"/>
              <a:buFont typeface="Ubuntu"/>
              <a:buChar char="●"/>
            </a:pPr>
            <a:r>
              <a:rPr lang="en" sz="1600">
                <a:latin typeface="Ubuntu"/>
                <a:ea typeface="Ubuntu"/>
                <a:cs typeface="Ubuntu"/>
                <a:sym typeface="Ubuntu"/>
              </a:rPr>
              <a:t>Aims to explore frameworks for sustainable, transparent, community-based research and to advocate for innovative models of research that accelerates practice</a:t>
            </a:r>
          </a:p>
          <a:p>
            <a:pPr lvl="0" algn="l" rtl="0">
              <a:lnSpc>
                <a:spcPct val="115000"/>
              </a:lnSpc>
              <a:spcBef>
                <a:spcPts val="0"/>
              </a:spcBef>
              <a:buNone/>
            </a:pPr>
            <a:endParaRPr sz="1600">
              <a:latin typeface="Ubuntu"/>
              <a:ea typeface="Ubuntu"/>
              <a:cs typeface="Ubuntu"/>
              <a:sym typeface="Ubuntu"/>
            </a:endParaRPr>
          </a:p>
          <a:p>
            <a:pPr lvl="0" algn="l" rtl="0">
              <a:lnSpc>
                <a:spcPct val="115000"/>
              </a:lnSpc>
              <a:spcBef>
                <a:spcPts val="0"/>
              </a:spcBef>
              <a:buNone/>
            </a:pPr>
            <a:r>
              <a:rPr lang="en" sz="1600" b="1">
                <a:latin typeface="Ubuntu"/>
                <a:ea typeface="Ubuntu"/>
                <a:cs typeface="Ubuntu"/>
                <a:sym typeface="Ubuntu"/>
              </a:rPr>
              <a:t>Members</a:t>
            </a:r>
            <a:r>
              <a:rPr lang="en" sz="1600">
                <a:latin typeface="Ubuntu"/>
                <a:ea typeface="Ubuntu"/>
                <a:cs typeface="Ubuntu"/>
                <a:sym typeface="Ubuntu"/>
              </a:rPr>
              <a:t>: Alex Chassanoff, Cynde Moya, Christa Williford, Jessica Meyerson, John Borghi, Katherine Thornton, Wendy Hagenmaier, Yasmin AlNoamany</a:t>
            </a:r>
          </a:p>
        </p:txBody>
      </p:sp>
      <p:sp>
        <p:nvSpPr>
          <p:cNvPr id="112" name="Shape 112"/>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2400">
                <a:solidFill>
                  <a:srgbClr val="35515C"/>
                </a:solidFill>
                <a:latin typeface="Quicksand"/>
                <a:ea typeface="Quicksand"/>
                <a:cs typeface="Quicksand"/>
                <a:sym typeface="Quicksand"/>
              </a:rPr>
              <a:t>Ontology of Software Preservation Research Questions: https://osf.io/3jpqp/</a:t>
            </a:r>
          </a:p>
        </p:txBody>
      </p:sp>
      <p:sp>
        <p:nvSpPr>
          <p:cNvPr id="118" name="Shape 118"/>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marL="457200" lvl="0" indent="-330200" algn="l" rtl="0">
              <a:lnSpc>
                <a:spcPct val="115000"/>
              </a:lnSpc>
              <a:spcBef>
                <a:spcPts val="0"/>
              </a:spcBef>
              <a:buSzPct val="100000"/>
              <a:buFont typeface="Ubuntu"/>
              <a:buChar char="●"/>
            </a:pPr>
            <a:r>
              <a:rPr lang="en" sz="1600" b="1">
                <a:latin typeface="Ubuntu"/>
                <a:ea typeface="Ubuntu"/>
                <a:cs typeface="Ubuntu"/>
                <a:sym typeface="Ubuntu"/>
              </a:rPr>
              <a:t>Definitions</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How can “software,” “software curation,” “software preservation,” and “software access” be defined, and how do the definitions matter?</a:t>
            </a:r>
          </a:p>
          <a:p>
            <a:pPr marL="457200" lvl="0" indent="-330200" algn="l" rtl="0">
              <a:lnSpc>
                <a:spcPct val="115000"/>
              </a:lnSpc>
              <a:spcBef>
                <a:spcPts val="0"/>
              </a:spcBef>
              <a:buSzPct val="100000"/>
              <a:buFont typeface="Ubuntu"/>
              <a:buChar char="●"/>
            </a:pPr>
            <a:r>
              <a:rPr lang="en" sz="1600" b="1">
                <a:latin typeface="Ubuntu"/>
                <a:ea typeface="Ubuntu"/>
                <a:cs typeface="Ubuntu"/>
                <a:sym typeface="Ubuntu"/>
              </a:rPr>
              <a:t>Who and What</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institutions/organizations/communities/individuals are collecting, curating, preserving, and providing access to software, and what software are they collecting, curating, preserving, and making accessible?</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software registries exist, and what are they focusing on/asking for currently?</a:t>
            </a:r>
          </a:p>
          <a:p>
            <a:pPr marL="457200" lvl="0" indent="-330200" algn="l" rtl="0">
              <a:lnSpc>
                <a:spcPct val="115000"/>
              </a:lnSpc>
              <a:spcBef>
                <a:spcPts val="0"/>
              </a:spcBef>
              <a:buSzPct val="100000"/>
              <a:buFont typeface="Ubuntu"/>
              <a:buChar char="●"/>
            </a:pPr>
            <a:r>
              <a:rPr lang="en" sz="1600" b="1">
                <a:latin typeface="Ubuntu"/>
                <a:ea typeface="Ubuntu"/>
                <a:cs typeface="Ubuntu"/>
                <a:sym typeface="Ubuntu"/>
              </a:rPr>
              <a:t>Why</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are the use cases for collecting, curating, preserving, and providing access to software, now and in the future?</a:t>
            </a:r>
          </a:p>
        </p:txBody>
      </p:sp>
      <p:sp>
        <p:nvSpPr>
          <p:cNvPr id="119" name="Shape 119"/>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269400" y="355125"/>
            <a:ext cx="8520600" cy="792600"/>
          </a:xfrm>
          <a:prstGeom prst="rect">
            <a:avLst/>
          </a:prstGeom>
        </p:spPr>
        <p:txBody>
          <a:bodyPr lIns="91425" tIns="91425" rIns="91425" bIns="91425" anchor="b" anchorCtr="0">
            <a:noAutofit/>
          </a:bodyPr>
          <a:lstStyle/>
          <a:p>
            <a:pPr lvl="0" algn="l" rtl="0">
              <a:spcBef>
                <a:spcPts val="0"/>
              </a:spcBef>
              <a:buNone/>
            </a:pPr>
            <a:r>
              <a:rPr lang="en" sz="2400">
                <a:solidFill>
                  <a:srgbClr val="35515C"/>
                </a:solidFill>
                <a:latin typeface="Quicksand"/>
                <a:ea typeface="Quicksand"/>
                <a:cs typeface="Quicksand"/>
                <a:sym typeface="Quicksand"/>
              </a:rPr>
              <a:t>Ontology of Software Preservation Research Questions: https://osf.io/3jpqp/</a:t>
            </a:r>
          </a:p>
        </p:txBody>
      </p:sp>
      <p:sp>
        <p:nvSpPr>
          <p:cNvPr id="125" name="Shape 125"/>
          <p:cNvSpPr txBox="1">
            <a:spLocks noGrp="1"/>
          </p:cNvSpPr>
          <p:nvPr>
            <p:ph type="subTitle" idx="1"/>
          </p:nvPr>
        </p:nvSpPr>
        <p:spPr>
          <a:xfrm>
            <a:off x="311700" y="1147725"/>
            <a:ext cx="8520600" cy="3028500"/>
          </a:xfrm>
          <a:prstGeom prst="rect">
            <a:avLst/>
          </a:prstGeom>
        </p:spPr>
        <p:txBody>
          <a:bodyPr lIns="91425" tIns="91425" rIns="91425" bIns="91425" anchor="t" anchorCtr="0">
            <a:noAutofit/>
          </a:bodyPr>
          <a:lstStyle/>
          <a:p>
            <a:pPr marL="457200" lvl="0" indent="-330200" algn="l" rtl="0">
              <a:lnSpc>
                <a:spcPct val="115000"/>
              </a:lnSpc>
              <a:spcBef>
                <a:spcPts val="0"/>
              </a:spcBef>
              <a:buSzPct val="100000"/>
              <a:buFont typeface="Ubuntu"/>
              <a:buChar char="●"/>
            </a:pPr>
            <a:r>
              <a:rPr lang="en" sz="1600" b="1">
                <a:latin typeface="Ubuntu"/>
                <a:ea typeface="Ubuntu"/>
                <a:cs typeface="Ubuntu"/>
                <a:sym typeface="Ubuntu"/>
              </a:rPr>
              <a:t>How</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workflows are currently being used to collect, preserve, curate, and provide access to software and what might future state workflows look like?</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skillsets are needed to collect, preserve, curate, and provide access to software?</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policies currently exist around preserving, curating, and providing access to software and what might future state policies look like?</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metadata schemas/vocabularies currently exist for describing software, and what are the gaps in the software metadata landscape?</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How can the quality of software preservation be assessed?</a:t>
            </a:r>
          </a:p>
          <a:p>
            <a:pPr marL="914400" lvl="1" indent="-330200" algn="l" rtl="0">
              <a:lnSpc>
                <a:spcPct val="115000"/>
              </a:lnSpc>
              <a:spcBef>
                <a:spcPts val="0"/>
              </a:spcBef>
              <a:buSzPct val="100000"/>
              <a:buFont typeface="Ubuntu"/>
              <a:buChar char="○"/>
            </a:pPr>
            <a:r>
              <a:rPr lang="en" sz="1600">
                <a:latin typeface="Ubuntu"/>
                <a:ea typeface="Ubuntu"/>
                <a:cs typeface="Ubuntu"/>
                <a:sym typeface="Ubuntu"/>
              </a:rPr>
              <a:t>What ethical questions exist regarding software preservation and curation?</a:t>
            </a:r>
          </a:p>
          <a:p>
            <a:pPr lvl="0" algn="l" rtl="0">
              <a:lnSpc>
                <a:spcPct val="115000"/>
              </a:lnSpc>
              <a:spcBef>
                <a:spcPts val="0"/>
              </a:spcBef>
              <a:buClr>
                <a:schemeClr val="dk1"/>
              </a:buClr>
              <a:buSzPct val="61111"/>
              <a:buFont typeface="Arial"/>
              <a:buNone/>
            </a:pPr>
            <a:endParaRPr sz="1800">
              <a:latin typeface="Ubuntu"/>
              <a:ea typeface="Ubuntu"/>
              <a:cs typeface="Ubuntu"/>
              <a:sym typeface="Ubuntu"/>
            </a:endParaRPr>
          </a:p>
          <a:p>
            <a:pPr lvl="0" algn="l" rtl="0">
              <a:lnSpc>
                <a:spcPct val="115000"/>
              </a:lnSpc>
              <a:spcBef>
                <a:spcPts val="0"/>
              </a:spcBef>
              <a:buClr>
                <a:schemeClr val="dk1"/>
              </a:buClr>
              <a:buSzPct val="61111"/>
              <a:buFont typeface="Arial"/>
              <a:buNone/>
            </a:pPr>
            <a:endParaRPr sz="1800">
              <a:latin typeface="Ubuntu"/>
              <a:ea typeface="Ubuntu"/>
              <a:cs typeface="Ubuntu"/>
              <a:sym typeface="Ubuntu"/>
            </a:endParaRPr>
          </a:p>
          <a:p>
            <a:pPr lvl="0" rtl="0">
              <a:lnSpc>
                <a:spcPct val="115000"/>
              </a:lnSpc>
              <a:spcBef>
                <a:spcPts val="0"/>
              </a:spcBef>
              <a:buNone/>
            </a:pPr>
            <a:endParaRPr sz="2400">
              <a:solidFill>
                <a:srgbClr val="7C7C7C"/>
              </a:solidFill>
              <a:latin typeface="Ubuntu"/>
              <a:ea typeface="Ubuntu"/>
              <a:cs typeface="Ubuntu"/>
              <a:sym typeface="Ubuntu"/>
            </a:endParaRPr>
          </a:p>
        </p:txBody>
      </p:sp>
      <p:sp>
        <p:nvSpPr>
          <p:cNvPr id="126" name="Shape 126"/>
          <p:cNvSpPr txBox="1"/>
          <p:nvPr/>
        </p:nvSpPr>
        <p:spPr>
          <a:xfrm>
            <a:off x="455850" y="4291875"/>
            <a:ext cx="8232300" cy="466500"/>
          </a:xfrm>
          <a:prstGeom prst="rect">
            <a:avLst/>
          </a:prstGeom>
          <a:noFill/>
          <a:ln>
            <a:noFill/>
          </a:ln>
        </p:spPr>
        <p:txBody>
          <a:bodyPr lIns="91425" tIns="91425" rIns="91425" bIns="91425" anchor="t" anchorCtr="0">
            <a:noAutofit/>
          </a:bodyPr>
          <a:lstStyle/>
          <a:p>
            <a:pPr lvl="0" algn="r" rtl="0">
              <a:spcBef>
                <a:spcPts val="0"/>
              </a:spcBef>
              <a:buNone/>
            </a:pPr>
            <a:r>
              <a:rPr lang="en">
                <a:solidFill>
                  <a:schemeClr val="dk2"/>
                </a:solidFill>
                <a:latin typeface="Ubuntu"/>
                <a:ea typeface="Ubuntu"/>
                <a:cs typeface="Ubuntu"/>
                <a:sym typeface="Ubuntu"/>
              </a:rPr>
              <a:t>softwarepreservationnetwork.org                                                                                                https://osf.io/a7uea/</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1746</Words>
  <Application>Microsoft Office PowerPoint</Application>
  <PresentationFormat>On-screen Show (16:9)</PresentationFormat>
  <Paragraphs>157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Quicksand</vt:lpstr>
      <vt:lpstr>Ubuntu</vt:lpstr>
      <vt:lpstr>Arial</vt:lpstr>
      <vt:lpstr>simple-light-2</vt:lpstr>
      <vt:lpstr>Software Preservation: Building a Community of Research Practitioners Alexandra Chassanoff and Wendy Hagenmaier Society of American Archivists Research Forum July 25th, 2017</vt:lpstr>
      <vt:lpstr>SPN: Saving Software Together</vt:lpstr>
      <vt:lpstr>SPN: Timeline</vt:lpstr>
      <vt:lpstr>SPN: Working Groups</vt:lpstr>
      <vt:lpstr>Curation-Readiness Working Group</vt:lpstr>
      <vt:lpstr>Software Preservation Use Cases</vt:lpstr>
      <vt:lpstr>Research Working Group</vt:lpstr>
      <vt:lpstr>Ontology of Software Preservation Research Questions: https://osf.io/3jpqp/</vt:lpstr>
      <vt:lpstr>Ontology of Software Preservation Research Questions: https://osf.io/3jpqp/</vt:lpstr>
      <vt:lpstr>Ontology of Software Preservation Research Questions: https://osf.io/3jpqp/</vt:lpstr>
      <vt:lpstr>Next Steps: Developing A Research Toolkit (we want you!)</vt:lpstr>
      <vt:lpstr>Metadata Working Group</vt:lpstr>
      <vt:lpstr>Communication Working Group</vt:lpstr>
      <vt:lpstr>Technical Infrastructure Working Group</vt:lpstr>
      <vt:lpstr>Legal/Policy Working Group</vt:lpstr>
      <vt:lpstr>Documentation Working Group</vt:lpstr>
      <vt:lpstr>Governance Working Group</vt:lpstr>
      <vt:lpstr>Join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Preservation: Building a Community of Research Practitioners Alexandra Chassanoff and Wendy Hagenmaier Society of American Archivists Research Forum July 25th, 2017</dc:title>
  <cp:lastModifiedBy>Hagenmaier, Wendy L</cp:lastModifiedBy>
  <cp:revision>1</cp:revision>
  <dcterms:modified xsi:type="dcterms:W3CDTF">2017-07-24T13:37:40Z</dcterms:modified>
</cp:coreProperties>
</file>